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72" r:id="rId3"/>
    <p:sldId id="257" r:id="rId4"/>
    <p:sldId id="258" r:id="rId5"/>
    <p:sldId id="259" r:id="rId6"/>
    <p:sldId id="260" r:id="rId7"/>
    <p:sldId id="261" r:id="rId8"/>
    <p:sldId id="262" r:id="rId9"/>
    <p:sldId id="263" r:id="rId10"/>
    <p:sldId id="264" r:id="rId11"/>
    <p:sldId id="292" r:id="rId12"/>
    <p:sldId id="273" r:id="rId13"/>
    <p:sldId id="267" r:id="rId14"/>
    <p:sldId id="268" r:id="rId15"/>
    <p:sldId id="269" r:id="rId16"/>
    <p:sldId id="270" r:id="rId17"/>
    <p:sldId id="271" r:id="rId18"/>
    <p:sldId id="293" r:id="rId19"/>
    <p:sldId id="274" r:id="rId20"/>
    <p:sldId id="278" r:id="rId21"/>
    <p:sldId id="288" r:id="rId22"/>
    <p:sldId id="277" r:id="rId23"/>
    <p:sldId id="289" r:id="rId24"/>
    <p:sldId id="275" r:id="rId25"/>
    <p:sldId id="290" r:id="rId26"/>
    <p:sldId id="276" r:id="rId27"/>
    <p:sldId id="291" r:id="rId28"/>
    <p:sldId id="280" r:id="rId29"/>
    <p:sldId id="279" r:id="rId30"/>
    <p:sldId id="281" r:id="rId31"/>
    <p:sldId id="282" r:id="rId32"/>
    <p:sldId id="283" r:id="rId33"/>
    <p:sldId id="284" r:id="rId34"/>
    <p:sldId id="286" r:id="rId35"/>
    <p:sldId id="285" r:id="rId36"/>
    <p:sldId id="287" r:id="rId3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 Reid" userId="ee317839345df930" providerId="LiveId" clId="{F4A01CF2-C8E6-41B2-9F21-1B073A35B01D}"/>
    <pc:docChg chg="custSel addSld modSld">
      <pc:chgData name="W Reid" userId="ee317839345df930" providerId="LiveId" clId="{F4A01CF2-C8E6-41B2-9F21-1B073A35B01D}" dt="2024-09-27T19:27:20.737" v="1658" actId="113"/>
      <pc:docMkLst>
        <pc:docMk/>
      </pc:docMkLst>
      <pc:sldChg chg="modSp mod">
        <pc:chgData name="W Reid" userId="ee317839345df930" providerId="LiveId" clId="{F4A01CF2-C8E6-41B2-9F21-1B073A35B01D}" dt="2024-09-27T19:11:07.696" v="1319" actId="20577"/>
        <pc:sldMkLst>
          <pc:docMk/>
          <pc:sldMk cId="1677979994" sldId="256"/>
        </pc:sldMkLst>
        <pc:spChg chg="mod">
          <ac:chgData name="W Reid" userId="ee317839345df930" providerId="LiveId" clId="{F4A01CF2-C8E6-41B2-9F21-1B073A35B01D}" dt="2024-09-27T19:11:07.696" v="1319" actId="20577"/>
          <ac:spMkLst>
            <pc:docMk/>
            <pc:sldMk cId="1677979994" sldId="256"/>
            <ac:spMk id="4" creationId="{599B9857-B654-349F-25CF-752E54D81C8B}"/>
          </ac:spMkLst>
        </pc:spChg>
      </pc:sldChg>
      <pc:sldChg chg="modSp mod">
        <pc:chgData name="W Reid" userId="ee317839345df930" providerId="LiveId" clId="{F4A01CF2-C8E6-41B2-9F21-1B073A35B01D}" dt="2024-09-27T18:14:53.825" v="14" actId="20577"/>
        <pc:sldMkLst>
          <pc:docMk/>
          <pc:sldMk cId="1349283131" sldId="257"/>
        </pc:sldMkLst>
        <pc:spChg chg="mod">
          <ac:chgData name="W Reid" userId="ee317839345df930" providerId="LiveId" clId="{F4A01CF2-C8E6-41B2-9F21-1B073A35B01D}" dt="2024-09-27T18:14:53.825" v="14" actId="20577"/>
          <ac:spMkLst>
            <pc:docMk/>
            <pc:sldMk cId="1349283131" sldId="257"/>
            <ac:spMk id="3" creationId="{D9714181-C5B5-A24F-414C-1B3FF324CA0B}"/>
          </ac:spMkLst>
        </pc:spChg>
      </pc:sldChg>
      <pc:sldChg chg="modSp mod">
        <pc:chgData name="W Reid" userId="ee317839345df930" providerId="LiveId" clId="{F4A01CF2-C8E6-41B2-9F21-1B073A35B01D}" dt="2024-09-27T19:27:20.737" v="1658" actId="113"/>
        <pc:sldMkLst>
          <pc:docMk/>
          <pc:sldMk cId="1167722958" sldId="258"/>
        </pc:sldMkLst>
        <pc:spChg chg="mod">
          <ac:chgData name="W Reid" userId="ee317839345df930" providerId="LiveId" clId="{F4A01CF2-C8E6-41B2-9F21-1B073A35B01D}" dt="2024-09-27T19:27:20.737" v="1658" actId="113"/>
          <ac:spMkLst>
            <pc:docMk/>
            <pc:sldMk cId="1167722958" sldId="258"/>
            <ac:spMk id="3" creationId="{4BE15402-99CA-0FDB-931A-0F9044B7488C}"/>
          </ac:spMkLst>
        </pc:spChg>
      </pc:sldChg>
      <pc:sldChg chg="modSp mod">
        <pc:chgData name="W Reid" userId="ee317839345df930" providerId="LiveId" clId="{F4A01CF2-C8E6-41B2-9F21-1B073A35B01D}" dt="2024-09-27T18:07:13.102" v="4" actId="1035"/>
        <pc:sldMkLst>
          <pc:docMk/>
          <pc:sldMk cId="2865306330" sldId="260"/>
        </pc:sldMkLst>
        <pc:spChg chg="mod">
          <ac:chgData name="W Reid" userId="ee317839345df930" providerId="LiveId" clId="{F4A01CF2-C8E6-41B2-9F21-1B073A35B01D}" dt="2024-09-27T18:07:13.102" v="4" actId="1035"/>
          <ac:spMkLst>
            <pc:docMk/>
            <pc:sldMk cId="2865306330" sldId="260"/>
            <ac:spMk id="2" creationId="{69FE7B5A-D446-71AB-5261-8D87B39DB652}"/>
          </ac:spMkLst>
        </pc:spChg>
      </pc:sldChg>
      <pc:sldChg chg="modSp mod">
        <pc:chgData name="W Reid" userId="ee317839345df930" providerId="LiveId" clId="{F4A01CF2-C8E6-41B2-9F21-1B073A35B01D}" dt="2024-09-27T19:26:09.252" v="1654" actId="207"/>
        <pc:sldMkLst>
          <pc:docMk/>
          <pc:sldMk cId="768791531" sldId="261"/>
        </pc:sldMkLst>
        <pc:spChg chg="mod">
          <ac:chgData name="W Reid" userId="ee317839345df930" providerId="LiveId" clId="{F4A01CF2-C8E6-41B2-9F21-1B073A35B01D}" dt="2024-09-27T19:26:09.252" v="1654" actId="207"/>
          <ac:spMkLst>
            <pc:docMk/>
            <pc:sldMk cId="768791531" sldId="261"/>
            <ac:spMk id="3" creationId="{14BE3155-6556-FC8E-7FE0-991555E68673}"/>
          </ac:spMkLst>
        </pc:spChg>
      </pc:sldChg>
      <pc:sldChg chg="modSp mod">
        <pc:chgData name="W Reid" userId="ee317839345df930" providerId="LiveId" clId="{F4A01CF2-C8E6-41B2-9F21-1B073A35B01D}" dt="2024-09-27T18:18:21.083" v="18" actId="122"/>
        <pc:sldMkLst>
          <pc:docMk/>
          <pc:sldMk cId="3466704399" sldId="262"/>
        </pc:sldMkLst>
        <pc:spChg chg="mod">
          <ac:chgData name="W Reid" userId="ee317839345df930" providerId="LiveId" clId="{F4A01CF2-C8E6-41B2-9F21-1B073A35B01D}" dt="2024-09-27T18:18:21.083" v="18" actId="122"/>
          <ac:spMkLst>
            <pc:docMk/>
            <pc:sldMk cId="3466704399" sldId="262"/>
            <ac:spMk id="2" creationId="{D4AE1256-D096-E464-1DDE-93F758387390}"/>
          </ac:spMkLst>
        </pc:spChg>
      </pc:sldChg>
      <pc:sldChg chg="modSp mod">
        <pc:chgData name="W Reid" userId="ee317839345df930" providerId="LiveId" clId="{F4A01CF2-C8E6-41B2-9F21-1B073A35B01D}" dt="2024-09-27T18:18:42.905" v="19" actId="122"/>
        <pc:sldMkLst>
          <pc:docMk/>
          <pc:sldMk cId="2306031503" sldId="263"/>
        </pc:sldMkLst>
        <pc:spChg chg="mod">
          <ac:chgData name="W Reid" userId="ee317839345df930" providerId="LiveId" clId="{F4A01CF2-C8E6-41B2-9F21-1B073A35B01D}" dt="2024-09-27T18:18:42.905" v="19" actId="122"/>
          <ac:spMkLst>
            <pc:docMk/>
            <pc:sldMk cId="2306031503" sldId="263"/>
            <ac:spMk id="2" creationId="{1ECD6AFA-E91B-879E-D66A-F9DBA40FCDBD}"/>
          </ac:spMkLst>
        </pc:spChg>
      </pc:sldChg>
      <pc:sldChg chg="modSp mod chgLayout">
        <pc:chgData name="W Reid" userId="ee317839345df930" providerId="LiveId" clId="{F4A01CF2-C8E6-41B2-9F21-1B073A35B01D}" dt="2024-09-27T18:20:58.995" v="32" actId="255"/>
        <pc:sldMkLst>
          <pc:docMk/>
          <pc:sldMk cId="750498631" sldId="264"/>
        </pc:sldMkLst>
        <pc:spChg chg="mod ord">
          <ac:chgData name="W Reid" userId="ee317839345df930" providerId="LiveId" clId="{F4A01CF2-C8E6-41B2-9F21-1B073A35B01D}" dt="2024-09-27T18:20:58.995" v="32" actId="255"/>
          <ac:spMkLst>
            <pc:docMk/>
            <pc:sldMk cId="750498631" sldId="264"/>
            <ac:spMk id="2" creationId="{D666BFF3-F545-ADF5-ABD9-599016A760DD}"/>
          </ac:spMkLst>
        </pc:spChg>
        <pc:spChg chg="mod ord">
          <ac:chgData name="W Reid" userId="ee317839345df930" providerId="LiveId" clId="{F4A01CF2-C8E6-41B2-9F21-1B073A35B01D}" dt="2024-09-27T18:20:17.448" v="26" actId="14100"/>
          <ac:spMkLst>
            <pc:docMk/>
            <pc:sldMk cId="750498631" sldId="264"/>
            <ac:spMk id="3" creationId="{8C923D84-5E1C-71B5-90A4-79B07EBDE75F}"/>
          </ac:spMkLst>
        </pc:spChg>
      </pc:sldChg>
      <pc:sldChg chg="modSp mod">
        <pc:chgData name="W Reid" userId="ee317839345df930" providerId="LiveId" clId="{F4A01CF2-C8E6-41B2-9F21-1B073A35B01D}" dt="2024-09-27T18:28:58.267" v="421" actId="20577"/>
        <pc:sldMkLst>
          <pc:docMk/>
          <pc:sldMk cId="1854309313" sldId="267"/>
        </pc:sldMkLst>
        <pc:spChg chg="mod">
          <ac:chgData name="W Reid" userId="ee317839345df930" providerId="LiveId" clId="{F4A01CF2-C8E6-41B2-9F21-1B073A35B01D}" dt="2024-09-27T18:28:58.267" v="421" actId="20577"/>
          <ac:spMkLst>
            <pc:docMk/>
            <pc:sldMk cId="1854309313" sldId="267"/>
            <ac:spMk id="2" creationId="{E5CB59A6-5212-CDCB-A628-7E4958D87D69}"/>
          </ac:spMkLst>
        </pc:spChg>
        <pc:spChg chg="mod">
          <ac:chgData name="W Reid" userId="ee317839345df930" providerId="LiveId" clId="{F4A01CF2-C8E6-41B2-9F21-1B073A35B01D}" dt="2024-09-27T18:26:55.960" v="379" actId="255"/>
          <ac:spMkLst>
            <pc:docMk/>
            <pc:sldMk cId="1854309313" sldId="267"/>
            <ac:spMk id="3" creationId="{5F21E6AF-9CED-CFDB-1725-4DB00D4B0505}"/>
          </ac:spMkLst>
        </pc:spChg>
      </pc:sldChg>
      <pc:sldChg chg="modSp mod">
        <pc:chgData name="W Reid" userId="ee317839345df930" providerId="LiveId" clId="{F4A01CF2-C8E6-41B2-9F21-1B073A35B01D}" dt="2024-09-27T18:30:11.951" v="423" actId="14100"/>
        <pc:sldMkLst>
          <pc:docMk/>
          <pc:sldMk cId="3213286605" sldId="269"/>
        </pc:sldMkLst>
        <pc:spChg chg="mod">
          <ac:chgData name="W Reid" userId="ee317839345df930" providerId="LiveId" clId="{F4A01CF2-C8E6-41B2-9F21-1B073A35B01D}" dt="2024-09-27T18:30:11.951" v="423" actId="14100"/>
          <ac:spMkLst>
            <pc:docMk/>
            <pc:sldMk cId="3213286605" sldId="269"/>
            <ac:spMk id="2" creationId="{E5CB59A6-5212-CDCB-A628-7E4958D87D69}"/>
          </ac:spMkLst>
        </pc:spChg>
      </pc:sldChg>
      <pc:sldChg chg="modSp mod">
        <pc:chgData name="W Reid" userId="ee317839345df930" providerId="LiveId" clId="{F4A01CF2-C8E6-41B2-9F21-1B073A35B01D}" dt="2024-09-27T19:20:24.304" v="1436" actId="122"/>
        <pc:sldMkLst>
          <pc:docMk/>
          <pc:sldMk cId="1523689503" sldId="271"/>
        </pc:sldMkLst>
        <pc:spChg chg="mod">
          <ac:chgData name="W Reid" userId="ee317839345df930" providerId="LiveId" clId="{F4A01CF2-C8E6-41B2-9F21-1B073A35B01D}" dt="2024-09-27T19:20:24.304" v="1436" actId="122"/>
          <ac:spMkLst>
            <pc:docMk/>
            <pc:sldMk cId="1523689503" sldId="271"/>
            <ac:spMk id="3" creationId="{5F21E6AF-9CED-CFDB-1725-4DB00D4B0505}"/>
          </ac:spMkLst>
        </pc:spChg>
      </pc:sldChg>
      <pc:sldChg chg="modSp mod">
        <pc:chgData name="W Reid" userId="ee317839345df930" providerId="LiveId" clId="{F4A01CF2-C8E6-41B2-9F21-1B073A35B01D}" dt="2024-09-27T19:09:37.397" v="1270" actId="1076"/>
        <pc:sldMkLst>
          <pc:docMk/>
          <pc:sldMk cId="1081874201" sldId="272"/>
        </pc:sldMkLst>
        <pc:picChg chg="mod">
          <ac:chgData name="W Reid" userId="ee317839345df930" providerId="LiveId" clId="{F4A01CF2-C8E6-41B2-9F21-1B073A35B01D}" dt="2024-09-27T19:09:37.397" v="1270" actId="1076"/>
          <ac:picMkLst>
            <pc:docMk/>
            <pc:sldMk cId="1081874201" sldId="272"/>
            <ac:picMk id="5" creationId="{8DEE2D6C-8860-C855-8A27-7C3BEE887704}"/>
          </ac:picMkLst>
        </pc:picChg>
      </pc:sldChg>
      <pc:sldChg chg="modSp mod">
        <pc:chgData name="W Reid" userId="ee317839345df930" providerId="LiveId" clId="{F4A01CF2-C8E6-41B2-9F21-1B073A35B01D}" dt="2024-09-27T18:28:47.175" v="419" actId="122"/>
        <pc:sldMkLst>
          <pc:docMk/>
          <pc:sldMk cId="1788810940" sldId="273"/>
        </pc:sldMkLst>
        <pc:spChg chg="mod">
          <ac:chgData name="W Reid" userId="ee317839345df930" providerId="LiveId" clId="{F4A01CF2-C8E6-41B2-9F21-1B073A35B01D}" dt="2024-09-27T18:28:47.175" v="419" actId="122"/>
          <ac:spMkLst>
            <pc:docMk/>
            <pc:sldMk cId="1788810940" sldId="273"/>
            <ac:spMk id="2" creationId="{E5CB59A6-5212-CDCB-A628-7E4958D87D69}"/>
          </ac:spMkLst>
        </pc:spChg>
      </pc:sldChg>
      <pc:sldChg chg="modSp mod">
        <pc:chgData name="W Reid" userId="ee317839345df930" providerId="LiveId" clId="{F4A01CF2-C8E6-41B2-9F21-1B073A35B01D}" dt="2024-09-27T18:30:50.352" v="424" actId="115"/>
        <pc:sldMkLst>
          <pc:docMk/>
          <pc:sldMk cId="2285711495" sldId="274"/>
        </pc:sldMkLst>
        <pc:spChg chg="mod">
          <ac:chgData name="W Reid" userId="ee317839345df930" providerId="LiveId" clId="{F4A01CF2-C8E6-41B2-9F21-1B073A35B01D}" dt="2024-09-27T18:30:50.352" v="424" actId="115"/>
          <ac:spMkLst>
            <pc:docMk/>
            <pc:sldMk cId="2285711495" sldId="274"/>
            <ac:spMk id="2" creationId="{BEDCAA94-764E-95AC-EB4C-BA502C6F3BA4}"/>
          </ac:spMkLst>
        </pc:spChg>
      </pc:sldChg>
      <pc:sldChg chg="modSp mod">
        <pc:chgData name="W Reid" userId="ee317839345df930" providerId="LiveId" clId="{F4A01CF2-C8E6-41B2-9F21-1B073A35B01D}" dt="2024-09-27T18:32:36.232" v="429" actId="20577"/>
        <pc:sldMkLst>
          <pc:docMk/>
          <pc:sldMk cId="2651163466" sldId="279"/>
        </pc:sldMkLst>
        <pc:spChg chg="mod">
          <ac:chgData name="W Reid" userId="ee317839345df930" providerId="LiveId" clId="{F4A01CF2-C8E6-41B2-9F21-1B073A35B01D}" dt="2024-09-27T18:32:36.232" v="429" actId="20577"/>
          <ac:spMkLst>
            <pc:docMk/>
            <pc:sldMk cId="2651163466" sldId="279"/>
            <ac:spMk id="2" creationId="{71FD6B11-A90D-759A-4D72-F71EA5C5B94D}"/>
          </ac:spMkLst>
        </pc:spChg>
      </pc:sldChg>
      <pc:sldChg chg="modSp add mod">
        <pc:chgData name="W Reid" userId="ee317839345df930" providerId="LiveId" clId="{F4A01CF2-C8E6-41B2-9F21-1B073A35B01D}" dt="2024-09-27T18:25:46.101" v="377" actId="207"/>
        <pc:sldMkLst>
          <pc:docMk/>
          <pc:sldMk cId="4014618268" sldId="292"/>
        </pc:sldMkLst>
        <pc:spChg chg="mod">
          <ac:chgData name="W Reid" userId="ee317839345df930" providerId="LiveId" clId="{F4A01CF2-C8E6-41B2-9F21-1B073A35B01D}" dt="2024-09-27T18:21:47.486" v="43" actId="20577"/>
          <ac:spMkLst>
            <pc:docMk/>
            <pc:sldMk cId="4014618268" sldId="292"/>
            <ac:spMk id="2" creationId="{D666BFF3-F545-ADF5-ABD9-599016A760DD}"/>
          </ac:spMkLst>
        </pc:spChg>
        <pc:spChg chg="mod">
          <ac:chgData name="W Reid" userId="ee317839345df930" providerId="LiveId" clId="{F4A01CF2-C8E6-41B2-9F21-1B073A35B01D}" dt="2024-09-27T18:25:46.101" v="377" actId="207"/>
          <ac:spMkLst>
            <pc:docMk/>
            <pc:sldMk cId="4014618268" sldId="292"/>
            <ac:spMk id="3" creationId="{8C923D84-5E1C-71B5-90A4-79B07EBDE75F}"/>
          </ac:spMkLst>
        </pc:spChg>
      </pc:sldChg>
      <pc:sldChg chg="modSp add mod">
        <pc:chgData name="W Reid" userId="ee317839345df930" providerId="LiveId" clId="{F4A01CF2-C8E6-41B2-9F21-1B073A35B01D}" dt="2024-09-27T18:58:21.559" v="1268" actId="113"/>
        <pc:sldMkLst>
          <pc:docMk/>
          <pc:sldMk cId="3833949389" sldId="293"/>
        </pc:sldMkLst>
        <pc:spChg chg="mod">
          <ac:chgData name="W Reid" userId="ee317839345df930" providerId="LiveId" clId="{F4A01CF2-C8E6-41B2-9F21-1B073A35B01D}" dt="2024-09-27T18:36:52.178" v="441" actId="14100"/>
          <ac:spMkLst>
            <pc:docMk/>
            <pc:sldMk cId="3833949389" sldId="293"/>
            <ac:spMk id="2" creationId="{E5CB59A6-5212-CDCB-A628-7E4958D87D69}"/>
          </ac:spMkLst>
        </pc:spChg>
        <pc:spChg chg="mod">
          <ac:chgData name="W Reid" userId="ee317839345df930" providerId="LiveId" clId="{F4A01CF2-C8E6-41B2-9F21-1B073A35B01D}" dt="2024-09-27T18:58:21.559" v="1268" actId="113"/>
          <ac:spMkLst>
            <pc:docMk/>
            <pc:sldMk cId="3833949389" sldId="293"/>
            <ac:spMk id="3" creationId="{5F21E6AF-9CED-CFDB-1725-4DB00D4B05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44399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69600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01684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96391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65965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04003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67772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62149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76742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87780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9/27/2024</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79093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9/27/2024</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24261293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wreid1111@gmail.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6401" y="3378954"/>
            <a:ext cx="6394567" cy="3479046"/>
          </a:xfrm>
          <a:custGeom>
            <a:avLst/>
            <a:gdLst/>
            <a:ahLst/>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7" name="Rectangle 36">
            <a:extLst>
              <a:ext uri="{FF2B5EF4-FFF2-40B4-BE49-F238E27FC236}">
                <a16:creationId xmlns:a16="http://schemas.microsoft.com/office/drawing/2014/main" id="{A0A7E8C1-C94C-2023-9143-01B16A21D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99B9857-B654-349F-25CF-752E54D81C8B}"/>
              </a:ext>
            </a:extLst>
          </p:cNvPr>
          <p:cNvSpPr>
            <a:spLocks noGrp="1"/>
          </p:cNvSpPr>
          <p:nvPr>
            <p:ph type="title"/>
          </p:nvPr>
        </p:nvSpPr>
        <p:spPr>
          <a:xfrm>
            <a:off x="5626914" y="637310"/>
            <a:ext cx="6063338" cy="4807526"/>
          </a:xfrm>
        </p:spPr>
        <p:txBody>
          <a:bodyPr vert="horz" lIns="91440" tIns="45720" rIns="91440" bIns="45720" rtlCol="0" anchor="b">
            <a:normAutofit fontScale="90000"/>
          </a:bodyPr>
          <a:lstStyle/>
          <a:p>
            <a:pPr algn="ctr"/>
            <a:br>
              <a:rPr lang="en-US" sz="2300" dirty="0"/>
            </a:br>
            <a:r>
              <a:rPr lang="en-US" sz="3600" dirty="0"/>
              <a:t>2024 Rules Interpretation        Meeting </a:t>
            </a:r>
            <a:br>
              <a:rPr lang="en-US" sz="3600" dirty="0"/>
            </a:br>
            <a:r>
              <a:rPr lang="en-US" sz="3600" dirty="0"/>
              <a:t>September 29, 2024</a:t>
            </a:r>
            <a:br>
              <a:rPr lang="en-US" sz="3600" dirty="0"/>
            </a:br>
            <a:br>
              <a:rPr lang="en-US" sz="3600" dirty="0"/>
            </a:br>
            <a:r>
              <a:rPr lang="en-US" sz="3600" dirty="0"/>
              <a:t>Wade Reid</a:t>
            </a:r>
            <a:br>
              <a:rPr lang="en-US" sz="3600" dirty="0"/>
            </a:br>
            <a:r>
              <a:rPr lang="en-US" sz="3600" dirty="0"/>
              <a:t>NYSGBOA</a:t>
            </a:r>
            <a:br>
              <a:rPr lang="en-US" sz="3600" dirty="0"/>
            </a:br>
            <a:r>
              <a:rPr lang="en-US" sz="3600" dirty="0"/>
              <a:t>Rules Interpreter</a:t>
            </a:r>
            <a:br>
              <a:rPr lang="en-US" sz="3600" dirty="0"/>
            </a:br>
            <a:r>
              <a:rPr lang="en-US" sz="3600" dirty="0">
                <a:hlinkClick r:id="rId2">
                  <a:extLst>
                    <a:ext uri="{A12FA001-AC4F-418D-AE19-62706E023703}">
                      <ahyp:hlinkClr xmlns:ahyp="http://schemas.microsoft.com/office/drawing/2018/hyperlinkcolor" val="tx"/>
                    </a:ext>
                  </a:extLst>
                </a:hlinkClick>
              </a:rPr>
              <a:t>wreid1111@gmail.com</a:t>
            </a:r>
            <a:br>
              <a:rPr lang="en-US" sz="3600" dirty="0"/>
            </a:br>
            <a:endParaRPr lang="en-US" sz="3600" dirty="0"/>
          </a:p>
        </p:txBody>
      </p:sp>
      <p:pic>
        <p:nvPicPr>
          <p:cNvPr id="3" name="Picture 2" descr="A logo with a basketball and whistle&#10;&#10;Description automatically generated">
            <a:extLst>
              <a:ext uri="{FF2B5EF4-FFF2-40B4-BE49-F238E27FC236}">
                <a16:creationId xmlns:a16="http://schemas.microsoft.com/office/drawing/2014/main" id="{02A4DF25-FE67-617C-AD02-B01FEFA08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534626"/>
            <a:ext cx="3750860" cy="3788747"/>
          </a:xfrm>
          <a:prstGeom prst="rect">
            <a:avLst/>
          </a:prstGeom>
        </p:spPr>
      </p:pic>
    </p:spTree>
    <p:extLst>
      <p:ext uri="{BB962C8B-B14F-4D97-AF65-F5344CB8AC3E}">
        <p14:creationId xmlns:p14="http://schemas.microsoft.com/office/powerpoint/2010/main" val="167797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BFF3-F545-ADF5-ABD9-599016A760DD}"/>
              </a:ext>
            </a:extLst>
          </p:cNvPr>
          <p:cNvSpPr>
            <a:spLocks noGrp="1"/>
          </p:cNvSpPr>
          <p:nvPr>
            <p:ph type="title" idx="4294967295"/>
          </p:nvPr>
        </p:nvSpPr>
        <p:spPr>
          <a:xfrm>
            <a:off x="0" y="936625"/>
            <a:ext cx="10642600" cy="954088"/>
          </a:xfrm>
        </p:spPr>
        <p:txBody>
          <a:bodyPr>
            <a:normAutofit/>
          </a:bodyPr>
          <a:lstStyle/>
          <a:p>
            <a:pPr algn="ctr"/>
            <a:r>
              <a:rPr lang="en-US" u="sng" dirty="0"/>
              <a:t>Sporting Behavior/Conduct</a:t>
            </a:r>
          </a:p>
        </p:txBody>
      </p:sp>
      <p:sp>
        <p:nvSpPr>
          <p:cNvPr id="3" name="Content Placeholder 2">
            <a:extLst>
              <a:ext uri="{FF2B5EF4-FFF2-40B4-BE49-F238E27FC236}">
                <a16:creationId xmlns:a16="http://schemas.microsoft.com/office/drawing/2014/main" id="{8C923D84-5E1C-71B5-90A4-79B07EBDE75F}"/>
              </a:ext>
            </a:extLst>
          </p:cNvPr>
          <p:cNvSpPr>
            <a:spLocks noGrp="1"/>
          </p:cNvSpPr>
          <p:nvPr>
            <p:ph idx="4294967295"/>
          </p:nvPr>
        </p:nvSpPr>
        <p:spPr>
          <a:xfrm>
            <a:off x="863600" y="2139950"/>
            <a:ext cx="10083800" cy="3676650"/>
          </a:xfrm>
        </p:spPr>
        <p:txBody>
          <a:bodyPr>
            <a:normAutofit/>
          </a:bodyPr>
          <a:lstStyle/>
          <a:p>
            <a:endParaRPr lang="en-US" sz="2400" dirty="0"/>
          </a:p>
          <a:p>
            <a:r>
              <a:rPr lang="en-US" sz="2400" dirty="0"/>
              <a:t>Coach and student-athlete behavior should be consistent with an education environment.</a:t>
            </a:r>
          </a:p>
          <a:p>
            <a:r>
              <a:rPr lang="en-US" sz="2400" dirty="0"/>
              <a:t>Coaches are expected to stay in their coaching box which extends to the 28-foot line.</a:t>
            </a:r>
          </a:p>
          <a:p>
            <a:r>
              <a:rPr lang="en-US" sz="2400" dirty="0"/>
              <a:t>Players’ taunting, baiting, finger-pointing, trash talking, and inappropriate gestures shall be penalized with a technical foul.</a:t>
            </a:r>
          </a:p>
        </p:txBody>
      </p:sp>
    </p:spTree>
    <p:extLst>
      <p:ext uri="{BB962C8B-B14F-4D97-AF65-F5344CB8AC3E}">
        <p14:creationId xmlns:p14="http://schemas.microsoft.com/office/powerpoint/2010/main" val="750498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BFF3-F545-ADF5-ABD9-599016A760DD}"/>
              </a:ext>
            </a:extLst>
          </p:cNvPr>
          <p:cNvSpPr>
            <a:spLocks noGrp="1"/>
          </p:cNvSpPr>
          <p:nvPr>
            <p:ph type="title" idx="4294967295"/>
          </p:nvPr>
        </p:nvSpPr>
        <p:spPr>
          <a:xfrm>
            <a:off x="0" y="936625"/>
            <a:ext cx="10934700" cy="954088"/>
          </a:xfrm>
        </p:spPr>
        <p:txBody>
          <a:bodyPr/>
          <a:lstStyle/>
          <a:p>
            <a:pPr algn="ctr"/>
            <a:r>
              <a:rPr lang="en-US" u="sng" dirty="0"/>
              <a:t>Clamping</a:t>
            </a:r>
          </a:p>
        </p:txBody>
      </p:sp>
      <p:sp>
        <p:nvSpPr>
          <p:cNvPr id="3" name="Content Placeholder 2">
            <a:extLst>
              <a:ext uri="{FF2B5EF4-FFF2-40B4-BE49-F238E27FC236}">
                <a16:creationId xmlns:a16="http://schemas.microsoft.com/office/drawing/2014/main" id="{8C923D84-5E1C-71B5-90A4-79B07EBDE75F}"/>
              </a:ext>
            </a:extLst>
          </p:cNvPr>
          <p:cNvSpPr>
            <a:spLocks noGrp="1"/>
          </p:cNvSpPr>
          <p:nvPr>
            <p:ph idx="4294967295"/>
          </p:nvPr>
        </p:nvSpPr>
        <p:spPr>
          <a:xfrm>
            <a:off x="998622" y="2139950"/>
            <a:ext cx="9781674" cy="3676650"/>
          </a:xfrm>
        </p:spPr>
        <p:txBody>
          <a:bodyPr>
            <a:normAutofit/>
          </a:bodyPr>
          <a:lstStyle/>
          <a:p>
            <a:endParaRPr lang="en-US" sz="2400" dirty="0"/>
          </a:p>
          <a:p>
            <a:r>
              <a:rPr lang="en-US" sz="2400" dirty="0">
                <a:solidFill>
                  <a:srgbClr val="FF0000"/>
                </a:solidFill>
              </a:rPr>
              <a:t>Only new POE this season.</a:t>
            </a:r>
          </a:p>
          <a:p>
            <a:r>
              <a:rPr lang="en-US" sz="2400" dirty="0"/>
              <a:t>Rebounders grab their opponent, hooking/clamping their arm, to prevent the ability to control the ball.</a:t>
            </a:r>
          </a:p>
          <a:p>
            <a:r>
              <a:rPr lang="en-US" sz="2400" dirty="0"/>
              <a:t>Clamps often occur while the ball is on its way to the basket.</a:t>
            </a:r>
          </a:p>
          <a:p>
            <a:r>
              <a:rPr lang="en-US" sz="2400" dirty="0"/>
              <a:t>The player clamping their opponent falls to make it appear they are the one being fouled.</a:t>
            </a:r>
          </a:p>
        </p:txBody>
      </p:sp>
    </p:spTree>
    <p:extLst>
      <p:ext uri="{BB962C8B-B14F-4D97-AF65-F5344CB8AC3E}">
        <p14:creationId xmlns:p14="http://schemas.microsoft.com/office/powerpoint/2010/main" val="4014618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066798" y="1142999"/>
            <a:ext cx="6273801" cy="1257299"/>
          </a:xfrm>
        </p:spPr>
        <p:txBody>
          <a:bodyPr anchor="ctr">
            <a:normAutofit/>
          </a:bodyPr>
          <a:lstStyle/>
          <a:p>
            <a:pPr algn="ctr"/>
            <a:r>
              <a:rPr lang="en-US" sz="2800" u="sng" dirty="0"/>
              <a:t>2024-25 Girls HS Rule Modifications</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1"/>
          </p:nvPr>
        </p:nvSpPr>
        <p:spPr>
          <a:xfrm>
            <a:off x="1066798" y="2736850"/>
            <a:ext cx="5771364" cy="2978152"/>
          </a:xfrm>
        </p:spPr>
        <p:txBody>
          <a:bodyPr>
            <a:normAutofit/>
          </a:bodyPr>
          <a:lstStyle/>
          <a:p>
            <a:pPr>
              <a:lnSpc>
                <a:spcPct val="110000"/>
              </a:lnSpc>
            </a:pPr>
            <a:r>
              <a:rPr lang="en-US" sz="1600" b="1" dirty="0"/>
              <a:t>Rule 1-7.1  Three Point Field Goal Line- </a:t>
            </a:r>
            <a:r>
              <a:rPr lang="en-US" sz="1600" dirty="0"/>
              <a:t>The three-point field-goal line shall be a distance of 19 feet 9 inches.</a:t>
            </a:r>
          </a:p>
          <a:p>
            <a:pPr>
              <a:lnSpc>
                <a:spcPct val="110000"/>
              </a:lnSpc>
            </a:pPr>
            <a:r>
              <a:rPr lang="en-US" sz="1600" b="1" dirty="0"/>
              <a:t>Rule 1-8.1  Restricted Area- </a:t>
            </a:r>
            <a:r>
              <a:rPr lang="en-US" sz="1600" dirty="0"/>
              <a:t>The restricted area is that area of the playing court located directly underneath each basket.  NY State </a:t>
            </a:r>
            <a:r>
              <a:rPr lang="en-US" sz="1600" dirty="0">
                <a:solidFill>
                  <a:srgbClr val="FF0000"/>
                </a:solidFill>
              </a:rPr>
              <a:t>HAS NOT </a:t>
            </a:r>
            <a:r>
              <a:rPr lang="en-US" sz="1600" dirty="0"/>
              <a:t>adopted this new rule.</a:t>
            </a:r>
          </a:p>
          <a:p>
            <a:pPr>
              <a:lnSpc>
                <a:spcPct val="110000"/>
              </a:lnSpc>
            </a:pPr>
            <a:r>
              <a:rPr lang="en-US" sz="1600" b="1" dirty="0"/>
              <a:t>Rule 1-9.1  Coaching Box- </a:t>
            </a:r>
            <a:r>
              <a:rPr lang="en-US" sz="1600" dirty="0"/>
              <a:t>The coaching box shall extend from the sideline to the back of the team bench and shall be bounded by the end line extended and not farther than the 28-foot line.</a:t>
            </a:r>
          </a:p>
        </p:txBody>
      </p:sp>
      <p:pic>
        <p:nvPicPr>
          <p:cNvPr id="6" name="Picture 5" descr="A logo with a basketball and whistle&#10;&#10;Description automatically generated">
            <a:extLst>
              <a:ext uri="{FF2B5EF4-FFF2-40B4-BE49-F238E27FC236}">
                <a16:creationId xmlns:a16="http://schemas.microsoft.com/office/drawing/2014/main" id="{A537EE3C-0237-CE1F-E839-B5D1241ED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178881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066798" y="635001"/>
            <a:ext cx="5771363" cy="1435099"/>
          </a:xfrm>
        </p:spPr>
        <p:txBody>
          <a:bodyPr anchor="ctr">
            <a:normAutofit/>
          </a:bodyPr>
          <a:lstStyle/>
          <a:p>
            <a:pPr algn="ctr"/>
            <a:r>
              <a:rPr lang="en-US" sz="2600" dirty="0"/>
              <a:t>2024-25 Girls HS Rule Modifications</a:t>
            </a:r>
            <a:br>
              <a:rPr lang="en-US" sz="2600" dirty="0"/>
            </a:br>
            <a:r>
              <a:rPr lang="en-US" sz="2600" dirty="0"/>
              <a:t>Continued</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1"/>
          </p:nvPr>
        </p:nvSpPr>
        <p:spPr>
          <a:xfrm>
            <a:off x="1066798" y="2628900"/>
            <a:ext cx="5771364" cy="3504614"/>
          </a:xfrm>
        </p:spPr>
        <p:txBody>
          <a:bodyPr>
            <a:noAutofit/>
          </a:bodyPr>
          <a:lstStyle/>
          <a:p>
            <a:pPr>
              <a:lnSpc>
                <a:spcPct val="110000"/>
              </a:lnSpc>
            </a:pPr>
            <a:r>
              <a:rPr lang="en-US" sz="1600" b="1" dirty="0"/>
              <a:t>Rule 1-16.2  The Ball- </a:t>
            </a:r>
            <a:r>
              <a:rPr lang="en-US" sz="1600" dirty="0"/>
              <a:t>A game may be played with a “non-orange” ball.  A pink ball is permissible for Breast Cancer Awareness games.</a:t>
            </a:r>
          </a:p>
          <a:p>
            <a:pPr>
              <a:lnSpc>
                <a:spcPct val="110000"/>
              </a:lnSpc>
            </a:pPr>
            <a:r>
              <a:rPr lang="en-US" sz="1600" dirty="0"/>
              <a:t> </a:t>
            </a:r>
            <a:r>
              <a:rPr lang="en-US" sz="1600" b="1" dirty="0"/>
              <a:t>Rule 1-19.1.2  Shot-Clock Displays- </a:t>
            </a:r>
            <a:r>
              <a:rPr lang="en-US" sz="1600" dirty="0"/>
              <a:t>Two visible shot clocks, one at each end of the court.  If the shot clocks are not functional, an alternate timing device shall be available when a visible shot clock malfunctions. </a:t>
            </a:r>
          </a:p>
          <a:p>
            <a:pPr>
              <a:lnSpc>
                <a:spcPct val="110000"/>
              </a:lnSpc>
            </a:pPr>
            <a:r>
              <a:rPr lang="en-US" sz="1600" b="1" dirty="0"/>
              <a:t>Rule 122 Uniforms- </a:t>
            </a:r>
            <a:r>
              <a:rPr lang="en-US" sz="1600" dirty="0"/>
              <a:t>0 &amp; 00 through 99 are legal, a team can’t have both 0 &amp; 00.</a:t>
            </a:r>
          </a:p>
          <a:p>
            <a:pPr>
              <a:lnSpc>
                <a:spcPct val="110000"/>
              </a:lnSpc>
            </a:pPr>
            <a:r>
              <a:rPr lang="en-US" sz="1600" b="1" dirty="0"/>
              <a:t>Rule 1-25.7 Players Equipment- </a:t>
            </a:r>
            <a:r>
              <a:rPr lang="en-US" sz="1600" dirty="0"/>
              <a:t>Hair adornments, which include beads, may be worn provided they are secured tightly to the head and do not pose a safety hazard to the player, teammates or opponents.</a:t>
            </a:r>
          </a:p>
        </p:txBody>
      </p:sp>
      <p:pic>
        <p:nvPicPr>
          <p:cNvPr id="6" name="Picture 5" descr="A logo with a basketball and whistle&#10;&#10;Description automatically generated">
            <a:extLst>
              <a:ext uri="{FF2B5EF4-FFF2-40B4-BE49-F238E27FC236}">
                <a16:creationId xmlns:a16="http://schemas.microsoft.com/office/drawing/2014/main" id="{0A258A86-6D77-EDCB-D3EE-2133F3232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185430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066798" y="1142999"/>
            <a:ext cx="5771363" cy="1257299"/>
          </a:xfrm>
        </p:spPr>
        <p:txBody>
          <a:bodyPr anchor="ctr">
            <a:normAutofit/>
          </a:bodyPr>
          <a:lstStyle/>
          <a:p>
            <a:pPr algn="ctr"/>
            <a:r>
              <a:rPr lang="en-US" sz="2600" dirty="0"/>
              <a:t>2024-2025 Girls HS Rule Modifications</a:t>
            </a:r>
            <a:br>
              <a:rPr lang="en-US" sz="2600" dirty="0"/>
            </a:br>
            <a:r>
              <a:rPr lang="en-US" sz="2600" dirty="0"/>
              <a:t>Continued</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1"/>
          </p:nvPr>
        </p:nvSpPr>
        <p:spPr>
          <a:xfrm>
            <a:off x="1066798" y="2736850"/>
            <a:ext cx="5771364" cy="2978152"/>
          </a:xfrm>
        </p:spPr>
        <p:txBody>
          <a:bodyPr>
            <a:noAutofit/>
          </a:bodyPr>
          <a:lstStyle/>
          <a:p>
            <a:pPr>
              <a:lnSpc>
                <a:spcPct val="110000"/>
              </a:lnSpc>
            </a:pPr>
            <a:r>
              <a:rPr lang="en-US" sz="1600" b="1" dirty="0"/>
              <a:t>Rule 2-4.2  Officials’ Jurisdiction- </a:t>
            </a:r>
            <a:r>
              <a:rPr lang="en-US" sz="1600" dirty="0"/>
              <a:t>All officials shall arrive on the floor 15 minutes before the start of the game and all officials must remain on the floor once jurisdiction begins.</a:t>
            </a:r>
          </a:p>
          <a:p>
            <a:pPr>
              <a:lnSpc>
                <a:spcPct val="110000"/>
              </a:lnSpc>
            </a:pPr>
            <a:r>
              <a:rPr lang="en-US" sz="1600" b="1" dirty="0"/>
              <a:t>Rule 2-7.9  Officials’ Duties- </a:t>
            </a:r>
            <a:r>
              <a:rPr lang="en-US" sz="1600" dirty="0"/>
              <a:t>Use the shot clock to administer the 10-second backcourt count.  When the shot clock is not visible, officials shall use the game clock.</a:t>
            </a:r>
          </a:p>
          <a:p>
            <a:pPr>
              <a:lnSpc>
                <a:spcPct val="110000"/>
              </a:lnSpc>
            </a:pPr>
            <a:r>
              <a:rPr lang="en-US" sz="1600" b="1" dirty="0"/>
              <a:t>Rule 2-11.Art 6.c.2 Duties of Shot-Clock Operator- </a:t>
            </a:r>
            <a:r>
              <a:rPr lang="en-US" sz="1600" dirty="0"/>
              <a:t>An intentionally kicked or fisted ball that occurs with 14-seconds or less remaining on the shot clock will reset to 15-seconds.</a:t>
            </a:r>
          </a:p>
        </p:txBody>
      </p:sp>
      <p:pic>
        <p:nvPicPr>
          <p:cNvPr id="6" name="Picture 5" descr="A logo with a basketball and whistle&#10;&#10;Description automatically generated">
            <a:extLst>
              <a:ext uri="{FF2B5EF4-FFF2-40B4-BE49-F238E27FC236}">
                <a16:creationId xmlns:a16="http://schemas.microsoft.com/office/drawing/2014/main" id="{50DD89C4-261A-29B7-2892-E43D8CF6E6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202930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112517" y="581892"/>
            <a:ext cx="5771363" cy="1373908"/>
          </a:xfrm>
        </p:spPr>
        <p:txBody>
          <a:bodyPr anchor="ctr">
            <a:normAutofit/>
          </a:bodyPr>
          <a:lstStyle/>
          <a:p>
            <a:pPr algn="ctr"/>
            <a:r>
              <a:rPr lang="en-US" sz="2600" dirty="0"/>
              <a:t>2024-2025 Girls HS Rule Modifications</a:t>
            </a:r>
            <a:br>
              <a:rPr lang="en-US" sz="2600" dirty="0"/>
            </a:br>
            <a:r>
              <a:rPr lang="en-US" sz="2600" dirty="0"/>
              <a:t>Continued</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1"/>
          </p:nvPr>
        </p:nvSpPr>
        <p:spPr>
          <a:xfrm>
            <a:off x="1066798" y="2400297"/>
            <a:ext cx="5771364" cy="3875812"/>
          </a:xfrm>
        </p:spPr>
        <p:txBody>
          <a:bodyPr>
            <a:normAutofit fontScale="92500" lnSpcReduction="20000"/>
          </a:bodyPr>
          <a:lstStyle/>
          <a:p>
            <a:pPr>
              <a:lnSpc>
                <a:spcPct val="110000"/>
              </a:lnSpc>
            </a:pPr>
            <a:r>
              <a:rPr lang="en-US" sz="1700" b="1" dirty="0"/>
              <a:t>Rule 2-11.6.d.2.a Duties of the Shot Clock Operator- </a:t>
            </a:r>
            <a:r>
              <a:rPr lang="en-US" sz="1700" dirty="0"/>
              <a:t>The shot clock is reset to 30 seconds when the ball strikes the ring or flange, a change in possession and all fouls.  </a:t>
            </a:r>
            <a:r>
              <a:rPr lang="en-US" sz="1700" b="1" i="1" u="sng" dirty="0"/>
              <a:t>Exception:</a:t>
            </a:r>
            <a:r>
              <a:rPr lang="en-US" sz="1700" dirty="0"/>
              <a:t> double fouls which the shot clock time remains.</a:t>
            </a:r>
          </a:p>
          <a:p>
            <a:pPr>
              <a:lnSpc>
                <a:spcPct val="110000"/>
              </a:lnSpc>
            </a:pPr>
            <a:r>
              <a:rPr lang="en-US" sz="1700" b="1" dirty="0"/>
              <a:t>Rule 4-14.1.2 Faking Being Fouled- </a:t>
            </a:r>
            <a:r>
              <a:rPr lang="en-US" sz="1700" dirty="0"/>
              <a:t>Faking being fouled by “flopping” or using a “head bob” to simulate illegal contact.  First offense by the team will result in a warning.  The second time the team fakes will result in a Team Technical foul.</a:t>
            </a:r>
          </a:p>
          <a:p>
            <a:pPr>
              <a:lnSpc>
                <a:spcPct val="110000"/>
              </a:lnSpc>
            </a:pPr>
            <a:r>
              <a:rPr lang="en-US" sz="1700" b="1" dirty="0"/>
              <a:t>Rule 5-6.1 Length of Quarters- </a:t>
            </a:r>
            <a:r>
              <a:rPr lang="en-US" sz="1700" dirty="0"/>
              <a:t>Playing time for JV and Varsity games shall consist of </a:t>
            </a:r>
            <a:r>
              <a:rPr lang="en-US" sz="1700" b="1" dirty="0"/>
              <a:t>(4) 8-minute </a:t>
            </a:r>
            <a:r>
              <a:rPr lang="en-US" sz="1700" dirty="0"/>
              <a:t>quarters, with </a:t>
            </a:r>
            <a:r>
              <a:rPr lang="en-US" sz="1700" b="1" dirty="0"/>
              <a:t>1-minute</a:t>
            </a:r>
            <a:r>
              <a:rPr lang="en-US" sz="1700" dirty="0"/>
              <a:t> intermission between 1</a:t>
            </a:r>
            <a:r>
              <a:rPr lang="en-US" sz="1700" baseline="30000" dirty="0"/>
              <a:t>st</a:t>
            </a:r>
            <a:r>
              <a:rPr lang="en-US" sz="1700" dirty="0"/>
              <a:t> and 2</a:t>
            </a:r>
            <a:r>
              <a:rPr lang="en-US" sz="1700" baseline="30000" dirty="0"/>
              <a:t>nd</a:t>
            </a:r>
            <a:r>
              <a:rPr lang="en-US" sz="1700" dirty="0"/>
              <a:t> quarters and 3</a:t>
            </a:r>
            <a:r>
              <a:rPr lang="en-US" sz="1700" baseline="30000" dirty="0"/>
              <a:t>rd</a:t>
            </a:r>
            <a:r>
              <a:rPr lang="en-US" sz="1700" dirty="0"/>
              <a:t> and 4</a:t>
            </a:r>
            <a:r>
              <a:rPr lang="en-US" sz="1700" baseline="30000" dirty="0"/>
              <a:t>th</a:t>
            </a:r>
            <a:r>
              <a:rPr lang="en-US" sz="1700" dirty="0"/>
              <a:t> quarters.  </a:t>
            </a:r>
            <a:r>
              <a:rPr lang="en-US" sz="1700" b="1" dirty="0"/>
              <a:t>10 minute </a:t>
            </a:r>
            <a:r>
              <a:rPr lang="en-US" sz="1700" dirty="0"/>
              <a:t>intermission between 2</a:t>
            </a:r>
            <a:r>
              <a:rPr lang="en-US" sz="1700" baseline="30000" dirty="0"/>
              <a:t>nd</a:t>
            </a:r>
            <a:r>
              <a:rPr lang="en-US" sz="1700" dirty="0"/>
              <a:t> and 3</a:t>
            </a:r>
            <a:r>
              <a:rPr lang="en-US" sz="1700" baseline="30000" dirty="0"/>
              <a:t>rd</a:t>
            </a:r>
            <a:r>
              <a:rPr lang="en-US" sz="1700" dirty="0"/>
              <a:t> quarters.</a:t>
            </a:r>
          </a:p>
          <a:p>
            <a:pPr>
              <a:lnSpc>
                <a:spcPct val="110000"/>
              </a:lnSpc>
            </a:pPr>
            <a:endParaRPr lang="en-US" sz="1300" dirty="0"/>
          </a:p>
        </p:txBody>
      </p:sp>
      <p:pic>
        <p:nvPicPr>
          <p:cNvPr id="6" name="Picture 5" descr="A logo with a basketball and whistle&#10;&#10;Description automatically generated">
            <a:extLst>
              <a:ext uri="{FF2B5EF4-FFF2-40B4-BE49-F238E27FC236}">
                <a16:creationId xmlns:a16="http://schemas.microsoft.com/office/drawing/2014/main" id="{4D1B4FC0-9DD5-C52C-96A6-C4FB74EB48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321328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066798" y="1142999"/>
            <a:ext cx="5771363" cy="1257299"/>
          </a:xfrm>
        </p:spPr>
        <p:txBody>
          <a:bodyPr anchor="ctr">
            <a:normAutofit/>
          </a:bodyPr>
          <a:lstStyle/>
          <a:p>
            <a:pPr algn="ctr"/>
            <a:r>
              <a:rPr lang="en-US" sz="2600" dirty="0"/>
              <a:t>2024-2025 Girls HS Rule Modifications</a:t>
            </a:r>
            <a:br>
              <a:rPr lang="en-US" sz="2600" dirty="0"/>
            </a:br>
            <a:r>
              <a:rPr lang="en-US" sz="2600" dirty="0"/>
              <a:t>Continued</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1"/>
          </p:nvPr>
        </p:nvSpPr>
        <p:spPr>
          <a:xfrm>
            <a:off x="1066798" y="2736850"/>
            <a:ext cx="5771364" cy="2978152"/>
          </a:xfrm>
        </p:spPr>
        <p:txBody>
          <a:bodyPr>
            <a:noAutofit/>
          </a:bodyPr>
          <a:lstStyle/>
          <a:p>
            <a:pPr>
              <a:lnSpc>
                <a:spcPct val="110000"/>
              </a:lnSpc>
            </a:pPr>
            <a:r>
              <a:rPr lang="en-US" sz="1600" b="1" dirty="0"/>
              <a:t>Rule 5-9.3,4 Overtime- </a:t>
            </a:r>
            <a:r>
              <a:rPr lang="en-US" sz="1600" dirty="0"/>
              <a:t>Overtime shall be </a:t>
            </a:r>
            <a:r>
              <a:rPr lang="en-US" sz="1600" b="1" dirty="0"/>
              <a:t>4-minutes</a:t>
            </a:r>
            <a:r>
              <a:rPr lang="en-US" sz="1600" dirty="0"/>
              <a:t> in length.</a:t>
            </a:r>
          </a:p>
          <a:p>
            <a:pPr>
              <a:lnSpc>
                <a:spcPct val="110000"/>
              </a:lnSpc>
            </a:pPr>
            <a:r>
              <a:rPr lang="en-US" sz="1600" b="1" dirty="0"/>
              <a:t>Rule 5-14.9.a Timeouts Granted and Charged- </a:t>
            </a:r>
            <a:r>
              <a:rPr lang="en-US" sz="1600" dirty="0"/>
              <a:t>Each team is entitled to </a:t>
            </a:r>
            <a:r>
              <a:rPr lang="en-US" sz="1600" b="1" dirty="0"/>
              <a:t>(4) full timeouts</a:t>
            </a:r>
            <a:r>
              <a:rPr lang="en-US" sz="1600" dirty="0"/>
              <a:t> and </a:t>
            </a:r>
            <a:r>
              <a:rPr lang="en-US" sz="1600" b="1" dirty="0"/>
              <a:t>(2) 30 second timeouts</a:t>
            </a:r>
            <a:r>
              <a:rPr lang="en-US" sz="1600" dirty="0"/>
              <a:t>. If overtime is needed each team is awarded an </a:t>
            </a:r>
            <a:r>
              <a:rPr lang="en-US" sz="1600" i="1" dirty="0"/>
              <a:t>additional</a:t>
            </a:r>
            <a:r>
              <a:rPr lang="en-US" sz="1600" dirty="0"/>
              <a:t> </a:t>
            </a:r>
            <a:r>
              <a:rPr lang="en-US" sz="1600" b="1" dirty="0"/>
              <a:t>30 second timeout</a:t>
            </a:r>
            <a:r>
              <a:rPr lang="en-US" sz="1600" dirty="0"/>
              <a:t>.</a:t>
            </a:r>
          </a:p>
          <a:p>
            <a:pPr>
              <a:lnSpc>
                <a:spcPct val="110000"/>
              </a:lnSpc>
            </a:pPr>
            <a:r>
              <a:rPr lang="en-US" sz="1600" b="1" dirty="0"/>
              <a:t>Rule 10-12.3.a.1-5 Team Technical Fouls- </a:t>
            </a:r>
            <a:r>
              <a:rPr lang="en-US" sz="1600" dirty="0"/>
              <a:t>A team shall be assessed a team technical foul </a:t>
            </a:r>
            <a:r>
              <a:rPr lang="en-US" sz="1600" i="1" dirty="0"/>
              <a:t>after a team warning has been issued for each of the delays </a:t>
            </a:r>
            <a:r>
              <a:rPr lang="en-US" sz="1600" dirty="0"/>
              <a:t>and </a:t>
            </a:r>
            <a:r>
              <a:rPr lang="en-US" sz="1600" i="1" dirty="0"/>
              <a:t>faking being fouled</a:t>
            </a:r>
            <a:r>
              <a:rPr lang="en-US" sz="1600" dirty="0"/>
              <a:t>.  Penalty is two shots awarded to any player of the offended team followed by a throw-in at the division line opposite the scorers’ table.</a:t>
            </a:r>
          </a:p>
        </p:txBody>
      </p:sp>
      <p:pic>
        <p:nvPicPr>
          <p:cNvPr id="6" name="Picture 5" descr="A logo with a basketball and whistle&#10;&#10;Description automatically generated">
            <a:extLst>
              <a:ext uri="{FF2B5EF4-FFF2-40B4-BE49-F238E27FC236}">
                <a16:creationId xmlns:a16="http://schemas.microsoft.com/office/drawing/2014/main" id="{AAF63449-18E4-BF82-D47B-27CA044958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2220297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066798" y="1142999"/>
            <a:ext cx="5771363" cy="1257299"/>
          </a:xfrm>
        </p:spPr>
        <p:txBody>
          <a:bodyPr vert="horz" lIns="91440" tIns="45720" rIns="91440" bIns="45720" rtlCol="0" anchor="ctr">
            <a:normAutofit/>
          </a:bodyPr>
          <a:lstStyle/>
          <a:p>
            <a:pPr algn="ctr"/>
            <a:r>
              <a:rPr lang="en-US" sz="2600" dirty="0"/>
              <a:t>2024-2025 Girls HS Rule Modifications</a:t>
            </a:r>
            <a:br>
              <a:rPr lang="en-US" sz="2600" dirty="0"/>
            </a:br>
            <a:r>
              <a:rPr lang="en-US" sz="2600" dirty="0"/>
              <a:t>Continued</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4294967295"/>
          </p:nvPr>
        </p:nvSpPr>
        <p:spPr>
          <a:xfrm>
            <a:off x="1066798" y="2736850"/>
            <a:ext cx="5771364" cy="2978152"/>
          </a:xfrm>
        </p:spPr>
        <p:txBody>
          <a:bodyPr vert="horz" lIns="91440" tIns="45720" rIns="91440" bIns="45720" rtlCol="0">
            <a:normAutofit/>
          </a:bodyPr>
          <a:lstStyle/>
          <a:p>
            <a:r>
              <a:rPr lang="en-US" sz="1600" b="1" dirty="0"/>
              <a:t>Rule 11-1.1 Replay Equipment- </a:t>
            </a:r>
            <a:r>
              <a:rPr lang="en-US" sz="1600" dirty="0"/>
              <a:t>Replay equipment or a Courtside monitor will not be used in any NYSPHSAA Girls basketball regular season or playoff contest.  In a NYSPHSAA State tournament Semi-Final or Final contest, it shall be used to determine if a last second shot in the 4</a:t>
            </a:r>
            <a:r>
              <a:rPr lang="en-US" sz="1600" baseline="30000" dirty="0"/>
              <a:t>th</a:t>
            </a:r>
            <a:r>
              <a:rPr lang="en-US" sz="1600" dirty="0"/>
              <a:t> quarter or any overtime shall count.</a:t>
            </a:r>
          </a:p>
          <a:p>
            <a:pPr algn="ctr"/>
            <a:r>
              <a:rPr lang="en-US" sz="2400" b="1" u="sng" dirty="0"/>
              <a:t>Mechanic change:</a:t>
            </a:r>
          </a:p>
          <a:p>
            <a:r>
              <a:rPr lang="en-US" sz="1600" dirty="0">
                <a:solidFill>
                  <a:srgbClr val="FF0000"/>
                </a:solidFill>
              </a:rPr>
              <a:t>Revised 3 second violation signal. </a:t>
            </a:r>
          </a:p>
        </p:txBody>
      </p:sp>
      <p:pic>
        <p:nvPicPr>
          <p:cNvPr id="6" name="Picture 5" descr="A logo with a basketball and whistle&#10;&#10;Description automatically generated">
            <a:extLst>
              <a:ext uri="{FF2B5EF4-FFF2-40B4-BE49-F238E27FC236}">
                <a16:creationId xmlns:a16="http://schemas.microsoft.com/office/drawing/2014/main" id="{5057A50D-7E59-0C1C-5659-82AD3DDDF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1523689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D00CB3E-22D8-C88A-E699-CC9736BC9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59A6-5212-CDCB-A628-7E4958D87D69}"/>
              </a:ext>
            </a:extLst>
          </p:cNvPr>
          <p:cNvSpPr>
            <a:spLocks noGrp="1"/>
          </p:cNvSpPr>
          <p:nvPr>
            <p:ph type="title"/>
          </p:nvPr>
        </p:nvSpPr>
        <p:spPr>
          <a:xfrm>
            <a:off x="1066798" y="355601"/>
            <a:ext cx="5771363" cy="1238251"/>
          </a:xfrm>
        </p:spPr>
        <p:txBody>
          <a:bodyPr vert="horz" lIns="91440" tIns="45720" rIns="91440" bIns="45720" rtlCol="0" anchor="ctr">
            <a:normAutofit/>
          </a:bodyPr>
          <a:lstStyle/>
          <a:p>
            <a:pPr algn="ctr"/>
            <a:r>
              <a:rPr lang="en-US" sz="2600" u="sng" dirty="0"/>
              <a:t>JEWELRY:</a:t>
            </a:r>
          </a:p>
        </p:txBody>
      </p:sp>
      <p:sp>
        <p:nvSpPr>
          <p:cNvPr id="3" name="Content Placeholder 2">
            <a:extLst>
              <a:ext uri="{FF2B5EF4-FFF2-40B4-BE49-F238E27FC236}">
                <a16:creationId xmlns:a16="http://schemas.microsoft.com/office/drawing/2014/main" id="{5F21E6AF-9CED-CFDB-1725-4DB00D4B0505}"/>
              </a:ext>
            </a:extLst>
          </p:cNvPr>
          <p:cNvSpPr>
            <a:spLocks noGrp="1"/>
          </p:cNvSpPr>
          <p:nvPr>
            <p:ph idx="4294967295"/>
          </p:nvPr>
        </p:nvSpPr>
        <p:spPr>
          <a:xfrm>
            <a:off x="1066798" y="1282700"/>
            <a:ext cx="5771364" cy="5575300"/>
          </a:xfrm>
        </p:spPr>
        <p:txBody>
          <a:bodyPr vert="horz" lIns="91440" tIns="45720" rIns="91440" bIns="45720" rtlCol="0">
            <a:normAutofit/>
          </a:bodyPr>
          <a:lstStyle/>
          <a:p>
            <a:r>
              <a:rPr lang="en-US" sz="2200" dirty="0">
                <a:solidFill>
                  <a:srgbClr val="FF0000"/>
                </a:solidFill>
              </a:rPr>
              <a:t>Jewelry has been prohibited since 1985</a:t>
            </a:r>
            <a:r>
              <a:rPr lang="en-US" sz="1600" dirty="0">
                <a:solidFill>
                  <a:srgbClr val="FF0000"/>
                </a:solidFill>
              </a:rPr>
              <a:t>.</a:t>
            </a:r>
          </a:p>
          <a:p>
            <a:r>
              <a:rPr lang="en-US" sz="1600" dirty="0"/>
              <a:t>Rule 1-25.7 (page 30) Under Rule 2-5-1, the referee is responsible for equipment inspection. (page 32).</a:t>
            </a:r>
          </a:p>
          <a:p>
            <a:r>
              <a:rPr lang="en-US" sz="2000" b="1" u="sng" dirty="0"/>
              <a:t>A bandage or tape may </a:t>
            </a:r>
            <a:r>
              <a:rPr lang="en-US" sz="2000" b="1" u="sng" dirty="0">
                <a:solidFill>
                  <a:srgbClr val="FF0000"/>
                </a:solidFill>
              </a:rPr>
              <a:t>NOT</a:t>
            </a:r>
            <a:r>
              <a:rPr lang="en-US" sz="2000" b="1" u="sng" dirty="0"/>
              <a:t> cover jewelry</a:t>
            </a:r>
            <a:r>
              <a:rPr lang="en-US" sz="1600" dirty="0"/>
              <a:t>.</a:t>
            </a:r>
          </a:p>
          <a:p>
            <a:r>
              <a:rPr lang="en-US" sz="1600" dirty="0"/>
              <a:t>Officials are permitted to ask to see what is beneath any bandage or tape;  team members who refuse will be prohibited from participating in the contest.</a:t>
            </a:r>
          </a:p>
          <a:p>
            <a:r>
              <a:rPr lang="en-US" sz="1600" dirty="0"/>
              <a:t>When players have piercings that aren’t visible like a tongue ring, if the official sees the piercing during normal play, they will ask the player to remove or they will </a:t>
            </a:r>
            <a:r>
              <a:rPr lang="en-US" sz="1600" dirty="0">
                <a:solidFill>
                  <a:srgbClr val="FF0000"/>
                </a:solidFill>
              </a:rPr>
              <a:t>NOT</a:t>
            </a:r>
            <a:r>
              <a:rPr lang="en-US" sz="1600" dirty="0"/>
              <a:t> be able to continue playing.</a:t>
            </a:r>
          </a:p>
          <a:p>
            <a:r>
              <a:rPr lang="en-US" sz="1600" b="1" i="1" dirty="0"/>
              <a:t>Approved ruling 1-22 permits a clear, narrow, pliable plastic stem.  These stems are designed to be flexible to reduce the risk of injury.  They may </a:t>
            </a:r>
            <a:r>
              <a:rPr lang="en-US" sz="1600" b="1" i="1" dirty="0">
                <a:solidFill>
                  <a:srgbClr val="FF0000"/>
                </a:solidFill>
              </a:rPr>
              <a:t>NOT</a:t>
            </a:r>
            <a:r>
              <a:rPr lang="en-US" sz="1600" b="1" i="1" dirty="0"/>
              <a:t> be adorned or be any other color than clear.</a:t>
            </a:r>
          </a:p>
          <a:p>
            <a:endParaRPr lang="en-US" sz="1600" dirty="0"/>
          </a:p>
        </p:txBody>
      </p:sp>
      <p:pic>
        <p:nvPicPr>
          <p:cNvPr id="6" name="Picture 5" descr="A logo with a basketball and whistle&#10;&#10;Description automatically generated">
            <a:extLst>
              <a:ext uri="{FF2B5EF4-FFF2-40B4-BE49-F238E27FC236}">
                <a16:creationId xmlns:a16="http://schemas.microsoft.com/office/drawing/2014/main" id="{5057A50D-7E59-0C1C-5659-82AD3DDDF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4959" y="1841100"/>
            <a:ext cx="3144042" cy="3175800"/>
          </a:xfrm>
          <a:prstGeom prst="rect">
            <a:avLst/>
          </a:prstGeom>
        </p:spPr>
      </p:pic>
    </p:spTree>
    <p:extLst>
      <p:ext uri="{BB962C8B-B14F-4D97-AF65-F5344CB8AC3E}">
        <p14:creationId xmlns:p14="http://schemas.microsoft.com/office/powerpoint/2010/main" val="3833949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620982"/>
            <a:ext cx="8886884" cy="471054"/>
          </a:xfrm>
        </p:spPr>
        <p:txBody>
          <a:bodyPr>
            <a:normAutofit fontScale="90000"/>
          </a:bodyPr>
          <a:lstStyle/>
          <a:p>
            <a:pPr algn="ctr"/>
            <a:r>
              <a:rPr lang="en-US" sz="3600" u="sng" dirty="0"/>
              <a:t>Faking Being Fouled Mechanic</a:t>
            </a:r>
            <a:br>
              <a:rPr lang="en-US" sz="3600" dirty="0"/>
            </a:br>
            <a:br>
              <a:rPr lang="en-US" sz="3600" dirty="0"/>
            </a:br>
            <a:r>
              <a:rPr lang="en-US" sz="3600" i="1" dirty="0"/>
              <a:t>The mechanic for Faking Being Fouled is:</a:t>
            </a:r>
            <a:br>
              <a:rPr lang="en-US" sz="3600" i="1" dirty="0"/>
            </a:br>
            <a:br>
              <a:rPr lang="en-US" sz="3600" dirty="0"/>
            </a:br>
            <a:r>
              <a:rPr lang="en-US" sz="3600" b="0" dirty="0"/>
              <a:t>Two arms at the shoulder lever, with open palms move the arms downward, pointing toward the floor.  This mechanic is used for the warning, as well as the delayed Technical Foul if there is an immediate opportunity to score. </a:t>
            </a:r>
            <a:br>
              <a:rPr lang="en-US" sz="3600" b="0" dirty="0"/>
            </a:br>
            <a:br>
              <a:rPr lang="en-US" sz="3600" dirty="0"/>
            </a:br>
            <a:r>
              <a:rPr lang="en-US" sz="3600" dirty="0"/>
              <a:t>Examples to follow……..</a:t>
            </a:r>
            <a:endParaRPr lang="en-US" sz="2700" b="0" dirty="0"/>
          </a:p>
        </p:txBody>
      </p:sp>
    </p:spTree>
    <p:extLst>
      <p:ext uri="{BB962C8B-B14F-4D97-AF65-F5344CB8AC3E}">
        <p14:creationId xmlns:p14="http://schemas.microsoft.com/office/powerpoint/2010/main" val="228571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2765F3-2E8D-08A0-9E56-D39EEA286E41}"/>
              </a:ext>
            </a:extLst>
          </p:cNvPr>
          <p:cNvPicPr>
            <a:picLocks noChangeAspect="1"/>
          </p:cNvPicPr>
          <p:nvPr/>
        </p:nvPicPr>
        <p:blipFill>
          <a:blip r:embed="rId2"/>
          <a:stretch>
            <a:fillRect/>
          </a:stretch>
        </p:blipFill>
        <p:spPr>
          <a:xfrm>
            <a:off x="618978" y="0"/>
            <a:ext cx="6133514" cy="6752492"/>
          </a:xfrm>
          <a:prstGeom prst="rect">
            <a:avLst/>
          </a:prstGeom>
        </p:spPr>
      </p:pic>
      <p:pic>
        <p:nvPicPr>
          <p:cNvPr id="5" name="Picture 4" descr="A logo with a basketball and whistle&#10;&#10;Description automatically generated">
            <a:extLst>
              <a:ext uri="{FF2B5EF4-FFF2-40B4-BE49-F238E27FC236}">
                <a16:creationId xmlns:a16="http://schemas.microsoft.com/office/drawing/2014/main" id="{8DEE2D6C-8860-C855-8A27-7C3BEE8877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1109" y="946150"/>
            <a:ext cx="4959927" cy="5378450"/>
          </a:xfrm>
          <a:prstGeom prst="rect">
            <a:avLst/>
          </a:prstGeom>
        </p:spPr>
      </p:pic>
    </p:spTree>
    <p:extLst>
      <p:ext uri="{BB962C8B-B14F-4D97-AF65-F5344CB8AC3E}">
        <p14:creationId xmlns:p14="http://schemas.microsoft.com/office/powerpoint/2010/main" val="1081874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3"/>
            <a:ext cx="8886884" cy="1150450"/>
          </a:xfrm>
        </p:spPr>
        <p:txBody>
          <a:bodyPr>
            <a:normAutofit fontScale="90000"/>
          </a:bodyPr>
          <a:lstStyle/>
          <a:p>
            <a:r>
              <a:rPr lang="en-US" sz="3600" dirty="0"/>
              <a:t>           Faking Being Fouled Scenario’s</a:t>
            </a:r>
            <a:br>
              <a:rPr lang="en-US" sz="3600" dirty="0"/>
            </a:br>
            <a:br>
              <a:rPr lang="en-US" sz="3600" dirty="0"/>
            </a:br>
            <a:r>
              <a:rPr lang="en-US" sz="2700" dirty="0"/>
              <a:t>A1 driving to the basket to score and B1 “Flops”.  Team B has already received a Team warning earlier in the game for faking being fouled.</a:t>
            </a:r>
            <a:br>
              <a:rPr lang="en-US" sz="2700" b="0" dirty="0"/>
            </a:br>
            <a:br>
              <a:rPr lang="en-US" sz="2700" b="0" dirty="0"/>
            </a:br>
            <a:br>
              <a:rPr lang="en-US" sz="2700" b="0" dirty="0"/>
            </a:br>
            <a:r>
              <a:rPr lang="en-US" sz="2700" b="0" dirty="0"/>
              <a:t>1- Ignore the “Flop” as A1 wasn’t impeded on her drive to the basket.</a:t>
            </a:r>
            <a:br>
              <a:rPr lang="en-US" sz="2700" b="0" dirty="0"/>
            </a:br>
            <a:br>
              <a:rPr lang="en-US" sz="2700" b="0" dirty="0"/>
            </a:br>
            <a:r>
              <a:rPr lang="en-US" sz="2700" b="0" dirty="0"/>
              <a:t>2- The official shows the “flopping” mechanic and waits to see the outcome of the immediate drive to the basket before calling a Team Technical Foul.</a:t>
            </a:r>
            <a:br>
              <a:rPr lang="en-US" sz="2700" b="0" dirty="0"/>
            </a:br>
            <a:br>
              <a:rPr lang="en-US" sz="2700" b="0" dirty="0"/>
            </a:br>
            <a:r>
              <a:rPr lang="en-US" sz="2700" b="0" dirty="0"/>
              <a:t>3- The official calls a Team Technical Foul and kills the play.</a:t>
            </a:r>
          </a:p>
        </p:txBody>
      </p:sp>
    </p:spTree>
    <p:extLst>
      <p:ext uri="{BB962C8B-B14F-4D97-AF65-F5344CB8AC3E}">
        <p14:creationId xmlns:p14="http://schemas.microsoft.com/office/powerpoint/2010/main" val="1898857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3"/>
            <a:ext cx="8886884" cy="1150450"/>
          </a:xfrm>
        </p:spPr>
        <p:txBody>
          <a:bodyPr>
            <a:normAutofit fontScale="90000"/>
          </a:bodyPr>
          <a:lstStyle/>
          <a:p>
            <a:r>
              <a:rPr lang="en-US" sz="3600" dirty="0"/>
              <a:t>            Faking Being Fouled Scenario’s</a:t>
            </a:r>
            <a:br>
              <a:rPr lang="en-US" sz="3600" dirty="0"/>
            </a:br>
            <a:br>
              <a:rPr lang="en-US" sz="3600" dirty="0"/>
            </a:br>
            <a:r>
              <a:rPr lang="en-US" sz="2700" dirty="0"/>
              <a:t>A1 driving to the basket to score and B1 “Flops”.  Team B has already received a Team warning earlier in the game for faking being fouled.</a:t>
            </a:r>
            <a:br>
              <a:rPr lang="en-US" sz="2700" b="0" dirty="0"/>
            </a:br>
            <a:br>
              <a:rPr lang="en-US" sz="2700" b="0" dirty="0"/>
            </a:br>
            <a:br>
              <a:rPr lang="en-US" sz="2700" b="0" dirty="0"/>
            </a:br>
            <a:r>
              <a:rPr lang="en-US" sz="2700" b="0" dirty="0"/>
              <a:t>1- Ignore the “Flop” as A1 wasn’t impeded on her drive to the basket.</a:t>
            </a:r>
            <a:br>
              <a:rPr lang="en-US" sz="2700" b="0" dirty="0"/>
            </a:br>
            <a:br>
              <a:rPr lang="en-US" sz="2700" b="0" dirty="0"/>
            </a:br>
            <a:r>
              <a:rPr lang="en-US" sz="2700" b="0" dirty="0">
                <a:solidFill>
                  <a:srgbClr val="00B0F0"/>
                </a:solidFill>
              </a:rPr>
              <a:t>2- The official shows the “flopping” mechanic and waits to see the outcome of the immediate drive to the basket before calling a Team Technical Foul.</a:t>
            </a:r>
            <a:br>
              <a:rPr lang="en-US" sz="2700" b="0" dirty="0">
                <a:solidFill>
                  <a:srgbClr val="00B0F0"/>
                </a:solidFill>
              </a:rPr>
            </a:br>
            <a:br>
              <a:rPr lang="en-US" sz="2700" b="0" dirty="0">
                <a:solidFill>
                  <a:srgbClr val="00B0F0"/>
                </a:solidFill>
              </a:rPr>
            </a:br>
            <a:r>
              <a:rPr lang="en-US" sz="2700" b="0" dirty="0"/>
              <a:t>3- The official calls a Team Technical Foul and kills the play.</a:t>
            </a:r>
          </a:p>
        </p:txBody>
      </p:sp>
    </p:spTree>
    <p:extLst>
      <p:ext uri="{BB962C8B-B14F-4D97-AF65-F5344CB8AC3E}">
        <p14:creationId xmlns:p14="http://schemas.microsoft.com/office/powerpoint/2010/main" val="4071819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3"/>
            <a:ext cx="8886884" cy="665541"/>
          </a:xfrm>
        </p:spPr>
        <p:txBody>
          <a:bodyPr>
            <a:normAutofit fontScale="90000"/>
          </a:bodyPr>
          <a:lstStyle/>
          <a:p>
            <a:r>
              <a:rPr lang="en-US" sz="3600" dirty="0"/>
              <a:t>             Faking Being Fouled Scenario’s</a:t>
            </a:r>
            <a:br>
              <a:rPr lang="en-US" sz="3600" dirty="0"/>
            </a:br>
            <a:br>
              <a:rPr lang="en-US" sz="3600" dirty="0"/>
            </a:br>
            <a:r>
              <a:rPr lang="en-US" sz="2700" dirty="0"/>
              <a:t>A1 driving to the basket and B1 “Flops”, A1 then passes to A5 behind the three-point line.  Team B has already received a Team warning earlier in the game for faking being fouled.</a:t>
            </a:r>
            <a:br>
              <a:rPr lang="en-US" sz="2700" b="0" dirty="0"/>
            </a:br>
            <a:br>
              <a:rPr lang="en-US" sz="2700" b="0" dirty="0"/>
            </a:br>
            <a:r>
              <a:rPr lang="en-US" sz="2700" b="0" dirty="0"/>
              <a:t>1- Ignore the “Flop” as A1 wasn’t impeded on her drive to the basket.</a:t>
            </a:r>
            <a:br>
              <a:rPr lang="en-US" sz="2700" b="0" dirty="0"/>
            </a:br>
            <a:br>
              <a:rPr lang="en-US" sz="2700" b="0" dirty="0"/>
            </a:br>
            <a:r>
              <a:rPr lang="en-US" sz="2700" b="0" dirty="0"/>
              <a:t>2- The official shows the “flopping” mechanic and waits to see the outcome of the shot before calling a Team Technical Foul.</a:t>
            </a:r>
            <a:br>
              <a:rPr lang="en-US" sz="2700" b="0" dirty="0"/>
            </a:br>
            <a:br>
              <a:rPr lang="en-US" sz="2700" b="0" dirty="0"/>
            </a:br>
            <a:r>
              <a:rPr lang="en-US" sz="2700" b="0" dirty="0"/>
              <a:t>3- The official shows the “flopping” mechanic and calls a Team Technical Foul once the ball is passed to A5.</a:t>
            </a:r>
          </a:p>
        </p:txBody>
      </p:sp>
    </p:spTree>
    <p:extLst>
      <p:ext uri="{BB962C8B-B14F-4D97-AF65-F5344CB8AC3E}">
        <p14:creationId xmlns:p14="http://schemas.microsoft.com/office/powerpoint/2010/main" val="369609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3"/>
            <a:ext cx="8886884" cy="665541"/>
          </a:xfrm>
        </p:spPr>
        <p:txBody>
          <a:bodyPr>
            <a:normAutofit fontScale="90000"/>
          </a:bodyPr>
          <a:lstStyle/>
          <a:p>
            <a:r>
              <a:rPr lang="en-US" sz="3600" dirty="0"/>
              <a:t>             Faking Being Fouled Scenario’s</a:t>
            </a:r>
            <a:br>
              <a:rPr lang="en-US" sz="3600" dirty="0"/>
            </a:br>
            <a:br>
              <a:rPr lang="en-US" sz="3600" dirty="0"/>
            </a:br>
            <a:r>
              <a:rPr lang="en-US" sz="2700" dirty="0"/>
              <a:t>A1 driving to the basket and B1 “Flops”, A1 then passes to A5 behind the three-point line.  Team B has already received a Team warning earlier in the game for faking being fouled.</a:t>
            </a:r>
            <a:br>
              <a:rPr lang="en-US" sz="2700" b="0" dirty="0"/>
            </a:br>
            <a:br>
              <a:rPr lang="en-US" sz="2700" b="0" dirty="0"/>
            </a:br>
            <a:r>
              <a:rPr lang="en-US" sz="2700" b="0" dirty="0"/>
              <a:t>1- Ignore the “Flop” as A1 wasn’t impeded on her drive to the basket.</a:t>
            </a:r>
            <a:br>
              <a:rPr lang="en-US" sz="2700" b="0" dirty="0"/>
            </a:br>
            <a:br>
              <a:rPr lang="en-US" sz="2700" b="0" dirty="0"/>
            </a:br>
            <a:r>
              <a:rPr lang="en-US" sz="2700" b="0" dirty="0"/>
              <a:t>2- The official shows the “flopping” mechanic and waits to see the outcome of the shot before calling a Team Technical Foul.</a:t>
            </a:r>
            <a:br>
              <a:rPr lang="en-US" sz="2700" b="0" dirty="0"/>
            </a:br>
            <a:br>
              <a:rPr lang="en-US" sz="2700" b="0" dirty="0"/>
            </a:br>
            <a:r>
              <a:rPr lang="en-US" sz="2700" b="0" dirty="0">
                <a:solidFill>
                  <a:srgbClr val="00B0F0"/>
                </a:solidFill>
              </a:rPr>
              <a:t>3- The official shows the “flopping” mechanic and calls a Team Technical Foul once the ball is passed to A5.</a:t>
            </a:r>
          </a:p>
        </p:txBody>
      </p:sp>
    </p:spTree>
    <p:extLst>
      <p:ext uri="{BB962C8B-B14F-4D97-AF65-F5344CB8AC3E}">
        <p14:creationId xmlns:p14="http://schemas.microsoft.com/office/powerpoint/2010/main" val="2006049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3"/>
            <a:ext cx="8886884" cy="1150450"/>
          </a:xfrm>
        </p:spPr>
        <p:txBody>
          <a:bodyPr>
            <a:normAutofit fontScale="90000"/>
          </a:bodyPr>
          <a:lstStyle/>
          <a:p>
            <a:r>
              <a:rPr lang="en-US" sz="3600" dirty="0"/>
              <a:t>             Faking Being Fouled Scenario’s</a:t>
            </a:r>
            <a:br>
              <a:rPr lang="en-US" sz="3600" dirty="0"/>
            </a:br>
            <a:br>
              <a:rPr lang="en-US" sz="3600" dirty="0"/>
            </a:br>
            <a:r>
              <a:rPr lang="en-US" sz="2700" dirty="0"/>
              <a:t>A1 is driving to the basket and “Head Bob’s” as if she was being held by B1.  Team A has already received a Team warning earlier in the game for faking being fouled.</a:t>
            </a:r>
            <a:br>
              <a:rPr lang="en-US" sz="2700" dirty="0"/>
            </a:br>
            <a:br>
              <a:rPr lang="en-US" sz="2700" b="0" dirty="0"/>
            </a:br>
            <a:br>
              <a:rPr lang="en-US" sz="2700" b="0" dirty="0"/>
            </a:br>
            <a:r>
              <a:rPr lang="en-US" sz="2700" b="0" dirty="0"/>
              <a:t>1- Ignore the incidental contact and allow A1 to continue to the goal.</a:t>
            </a:r>
            <a:br>
              <a:rPr lang="en-US" sz="2700" b="0" dirty="0"/>
            </a:br>
            <a:br>
              <a:rPr lang="en-US" sz="2700" b="0" dirty="0"/>
            </a:br>
            <a:r>
              <a:rPr lang="en-US" sz="2700" b="0" dirty="0"/>
              <a:t>2- Call a “player/substitute” Technical Foul immediately.</a:t>
            </a:r>
            <a:br>
              <a:rPr lang="en-US" sz="2700" b="0" dirty="0"/>
            </a:br>
            <a:br>
              <a:rPr lang="en-US" sz="2700" b="0" dirty="0"/>
            </a:br>
            <a:r>
              <a:rPr lang="en-US" sz="2700" b="0" dirty="0"/>
              <a:t>3- Call a Team Technical Foul immediately.</a:t>
            </a:r>
            <a:br>
              <a:rPr lang="en-US" sz="2700" b="0" dirty="0"/>
            </a:br>
            <a:br>
              <a:rPr lang="en-US" sz="2700" b="0" dirty="0"/>
            </a:br>
            <a:endParaRPr lang="en-US" sz="2700" b="0" dirty="0"/>
          </a:p>
        </p:txBody>
      </p:sp>
    </p:spTree>
    <p:extLst>
      <p:ext uri="{BB962C8B-B14F-4D97-AF65-F5344CB8AC3E}">
        <p14:creationId xmlns:p14="http://schemas.microsoft.com/office/powerpoint/2010/main" val="3901588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3"/>
            <a:ext cx="8886884" cy="1150450"/>
          </a:xfrm>
        </p:spPr>
        <p:txBody>
          <a:bodyPr>
            <a:normAutofit fontScale="90000"/>
          </a:bodyPr>
          <a:lstStyle/>
          <a:p>
            <a:r>
              <a:rPr lang="en-US" sz="3600" dirty="0"/>
              <a:t>             Faking Being Fouled Scenario’s</a:t>
            </a:r>
            <a:br>
              <a:rPr lang="en-US" sz="3600" dirty="0"/>
            </a:br>
            <a:br>
              <a:rPr lang="en-US" sz="3600" dirty="0"/>
            </a:br>
            <a:r>
              <a:rPr lang="en-US" sz="2700" dirty="0"/>
              <a:t>A1 is driving to the basket and “Head Bob’s” as if she was being held by B1.  Team A has already received a Team warning earlier in the game for faking being fouled.</a:t>
            </a:r>
            <a:br>
              <a:rPr lang="en-US" sz="2700" dirty="0"/>
            </a:br>
            <a:br>
              <a:rPr lang="en-US" sz="2700" b="0" dirty="0"/>
            </a:br>
            <a:br>
              <a:rPr lang="en-US" sz="2700" b="0" dirty="0"/>
            </a:br>
            <a:r>
              <a:rPr lang="en-US" sz="2700" b="0" dirty="0"/>
              <a:t>1- Ignore the incidental contact and allow A1 to continue to the goal.</a:t>
            </a:r>
            <a:br>
              <a:rPr lang="en-US" sz="2700" b="0" dirty="0"/>
            </a:br>
            <a:br>
              <a:rPr lang="en-US" sz="2700" b="0" dirty="0"/>
            </a:br>
            <a:r>
              <a:rPr lang="en-US" sz="2700" b="0" dirty="0"/>
              <a:t>2- Call a “player/substitute” Technical Foul immediately.</a:t>
            </a:r>
            <a:br>
              <a:rPr lang="en-US" sz="2700" b="0" dirty="0"/>
            </a:br>
            <a:br>
              <a:rPr lang="en-US" sz="2700" b="0" dirty="0"/>
            </a:br>
            <a:r>
              <a:rPr lang="en-US" sz="2700" b="0" dirty="0">
                <a:solidFill>
                  <a:srgbClr val="00B0F0"/>
                </a:solidFill>
              </a:rPr>
              <a:t>3- Call a Team Technical Foul immediately.</a:t>
            </a:r>
            <a:br>
              <a:rPr lang="en-US" sz="2700" b="0" dirty="0">
                <a:solidFill>
                  <a:srgbClr val="00B0F0"/>
                </a:solidFill>
              </a:rPr>
            </a:br>
            <a:br>
              <a:rPr lang="en-US" sz="2700" b="0" dirty="0"/>
            </a:br>
            <a:endParaRPr lang="en-US" sz="2700" b="0" dirty="0"/>
          </a:p>
        </p:txBody>
      </p:sp>
    </p:spTree>
    <p:extLst>
      <p:ext uri="{BB962C8B-B14F-4D97-AF65-F5344CB8AC3E}">
        <p14:creationId xmlns:p14="http://schemas.microsoft.com/office/powerpoint/2010/main" val="37489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4"/>
            <a:ext cx="8886884" cy="388449"/>
          </a:xfrm>
        </p:spPr>
        <p:txBody>
          <a:bodyPr>
            <a:normAutofit fontScale="90000"/>
          </a:bodyPr>
          <a:lstStyle/>
          <a:p>
            <a:r>
              <a:rPr lang="en-US" sz="3600" dirty="0"/>
              <a:t>             Faking Being Fouled Scenario’s</a:t>
            </a:r>
            <a:br>
              <a:rPr lang="en-US" sz="3600" dirty="0"/>
            </a:br>
            <a:br>
              <a:rPr lang="en-US" sz="3600" dirty="0"/>
            </a:br>
            <a:r>
              <a:rPr lang="en-US" sz="2700" dirty="0"/>
              <a:t>A1 driving to the basket and B1 “Flops”, A1 misses her layup, gets her own rebound and dribbles back out front to reset her offensive set.  Team B has already received a Team warning earlier in the game for “flopping.”</a:t>
            </a:r>
            <a:br>
              <a:rPr lang="en-US" sz="2700" b="0" dirty="0"/>
            </a:br>
            <a:br>
              <a:rPr lang="en-US" sz="2700" b="0" dirty="0"/>
            </a:br>
            <a:r>
              <a:rPr lang="en-US" sz="2700" b="0" dirty="0"/>
              <a:t>1- Ignore the “Flop” as A1 wasn’t impeded on her drive to the basket.</a:t>
            </a:r>
            <a:br>
              <a:rPr lang="en-US" sz="2700" b="0" dirty="0"/>
            </a:br>
            <a:br>
              <a:rPr lang="en-US" sz="2700" b="0" dirty="0"/>
            </a:br>
            <a:r>
              <a:rPr lang="en-US" sz="2700" b="0" dirty="0"/>
              <a:t>2- The official shows the “flopping” mechanic and waits to see the outcome of the drive to the basket, once A1 gets the rebound and dribbles the ball out the official calls a Team Technical Foul.</a:t>
            </a:r>
            <a:br>
              <a:rPr lang="en-US" sz="2700" b="0" dirty="0"/>
            </a:br>
            <a:br>
              <a:rPr lang="en-US" sz="2700" b="0" dirty="0"/>
            </a:br>
            <a:r>
              <a:rPr lang="en-US" sz="2700" b="0" dirty="0"/>
              <a:t>3- The official calls a Team Technical foul and kills the play.</a:t>
            </a:r>
          </a:p>
        </p:txBody>
      </p:sp>
    </p:spTree>
    <p:extLst>
      <p:ext uri="{BB962C8B-B14F-4D97-AF65-F5344CB8AC3E}">
        <p14:creationId xmlns:p14="http://schemas.microsoft.com/office/powerpoint/2010/main" val="3753486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AA94-764E-95AC-EB4C-BA502C6F3BA4}"/>
              </a:ext>
            </a:extLst>
          </p:cNvPr>
          <p:cNvSpPr>
            <a:spLocks noGrp="1"/>
          </p:cNvSpPr>
          <p:nvPr>
            <p:ph type="title"/>
          </p:nvPr>
        </p:nvSpPr>
        <p:spPr>
          <a:xfrm>
            <a:off x="1066800" y="1357224"/>
            <a:ext cx="8886884" cy="388449"/>
          </a:xfrm>
        </p:spPr>
        <p:txBody>
          <a:bodyPr>
            <a:normAutofit fontScale="90000"/>
          </a:bodyPr>
          <a:lstStyle/>
          <a:p>
            <a:r>
              <a:rPr lang="en-US" sz="3600" dirty="0"/>
              <a:t>             Faking Being Fouled Scenario’s</a:t>
            </a:r>
            <a:br>
              <a:rPr lang="en-US" sz="3600" dirty="0"/>
            </a:br>
            <a:br>
              <a:rPr lang="en-US" sz="3600" dirty="0"/>
            </a:br>
            <a:r>
              <a:rPr lang="en-US" sz="2700" dirty="0"/>
              <a:t>A1 driving to the basket and B1 “Flops”, A1 misses her layup, gets her own rebound and dribbles back out front to reset her offensive set.  Team B has already received a Team warning earlier in the game for “flopping.”</a:t>
            </a:r>
            <a:br>
              <a:rPr lang="en-US" sz="2700" b="0" dirty="0"/>
            </a:br>
            <a:br>
              <a:rPr lang="en-US" sz="2700" b="0" dirty="0"/>
            </a:br>
            <a:r>
              <a:rPr lang="en-US" sz="2700" b="0" dirty="0"/>
              <a:t>1- Ignore the “Flop” as A1 wasn’t impeded on her drive to the basket.</a:t>
            </a:r>
            <a:br>
              <a:rPr lang="en-US" sz="2700" b="0" dirty="0"/>
            </a:br>
            <a:br>
              <a:rPr lang="en-US" sz="2700" b="0" dirty="0"/>
            </a:br>
            <a:r>
              <a:rPr lang="en-US" sz="2700" b="0" dirty="0">
                <a:solidFill>
                  <a:srgbClr val="00B0F0"/>
                </a:solidFill>
              </a:rPr>
              <a:t>2- The official shows the “flopping” mechanic and waits to see the outcome of the drive to the basket, once A1 gets the rebound and dribbles the ball out the official calls a Team Technical Foul.</a:t>
            </a:r>
            <a:br>
              <a:rPr lang="en-US" sz="2700" b="0" dirty="0">
                <a:solidFill>
                  <a:srgbClr val="00B0F0"/>
                </a:solidFill>
              </a:rPr>
            </a:br>
            <a:br>
              <a:rPr lang="en-US" sz="2700" b="0" dirty="0"/>
            </a:br>
            <a:r>
              <a:rPr lang="en-US" sz="2700" b="0" dirty="0"/>
              <a:t>3- The official calls a Team Technical foul and kills the play.</a:t>
            </a:r>
          </a:p>
        </p:txBody>
      </p:sp>
    </p:spTree>
    <p:extLst>
      <p:ext uri="{BB962C8B-B14F-4D97-AF65-F5344CB8AC3E}">
        <p14:creationId xmlns:p14="http://schemas.microsoft.com/office/powerpoint/2010/main" val="1107064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u="sng" dirty="0"/>
              <a:t>Team Technical Fouls: </a:t>
            </a:r>
            <a:r>
              <a:rPr lang="en-US" dirty="0">
                <a:solidFill>
                  <a:srgbClr val="FF0000"/>
                </a:solidFill>
              </a:rPr>
              <a:t>count toward Team totals</a:t>
            </a:r>
            <a:br>
              <a:rPr lang="en-US" dirty="0"/>
            </a:br>
            <a:br>
              <a:rPr lang="en-US" dirty="0"/>
            </a:br>
            <a:r>
              <a:rPr lang="en-US" sz="2700" dirty="0"/>
              <a:t>A team shall be assessed a Team Technical Foul after a team warning has been issued for each infraction:</a:t>
            </a:r>
            <a:br>
              <a:rPr lang="en-US" sz="2700" dirty="0"/>
            </a:br>
            <a:br>
              <a:rPr lang="en-US" sz="2700" dirty="0"/>
            </a:br>
            <a:r>
              <a:rPr lang="en-US" sz="2200" dirty="0"/>
              <a:t>1-Delaying the game on a throw in, free throw and huddling.</a:t>
            </a:r>
            <a:br>
              <a:rPr lang="en-US" sz="2200" dirty="0"/>
            </a:br>
            <a:br>
              <a:rPr lang="en-US" sz="2200" dirty="0"/>
            </a:br>
            <a:r>
              <a:rPr lang="en-US" sz="2200" dirty="0"/>
              <a:t>2-Failing to have the court ready for play after the final horn.</a:t>
            </a:r>
            <a:br>
              <a:rPr lang="en-US" sz="2200" dirty="0"/>
            </a:br>
            <a:br>
              <a:rPr lang="en-US" sz="2200" dirty="0"/>
            </a:br>
            <a:r>
              <a:rPr lang="en-US" sz="2200" dirty="0"/>
              <a:t>3-Breaking the boundary plane by the defense.</a:t>
            </a:r>
            <a:br>
              <a:rPr lang="en-US" sz="2200" dirty="0"/>
            </a:br>
            <a:br>
              <a:rPr lang="en-US" sz="2200" dirty="0"/>
            </a:br>
            <a:r>
              <a:rPr lang="en-US" sz="2200" dirty="0"/>
              <a:t>4-Interfering with the ball after a goal or failing to immediately pass to the nearest official.</a:t>
            </a:r>
            <a:br>
              <a:rPr lang="en-US" sz="2200" dirty="0"/>
            </a:br>
            <a:br>
              <a:rPr lang="en-US" sz="2200" dirty="0"/>
            </a:br>
            <a:r>
              <a:rPr lang="en-US" sz="2200" dirty="0"/>
              <a:t>5-Faking being fouled.</a:t>
            </a:r>
            <a:br>
              <a:rPr lang="en-US" sz="2200" dirty="0"/>
            </a:br>
            <a:br>
              <a:rPr lang="en-US" sz="2200" dirty="0"/>
            </a:br>
            <a:endParaRPr lang="en-US" sz="2200" dirty="0"/>
          </a:p>
        </p:txBody>
      </p:sp>
    </p:spTree>
    <p:extLst>
      <p:ext uri="{BB962C8B-B14F-4D97-AF65-F5344CB8AC3E}">
        <p14:creationId xmlns:p14="http://schemas.microsoft.com/office/powerpoint/2010/main" val="464647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136072" y="1995055"/>
            <a:ext cx="8817611" cy="405246"/>
          </a:xfrm>
        </p:spPr>
        <p:txBody>
          <a:bodyPr>
            <a:normAutofit fontScale="90000"/>
          </a:bodyPr>
          <a:lstStyle/>
          <a:p>
            <a:r>
              <a:rPr lang="en-US" sz="3100" u="sng" dirty="0"/>
              <a:t>Team Technical Fouls: </a:t>
            </a:r>
            <a:r>
              <a:rPr lang="en-US" sz="3100" dirty="0">
                <a:solidFill>
                  <a:srgbClr val="FF0000"/>
                </a:solidFill>
              </a:rPr>
              <a:t>count toward Team totals</a:t>
            </a:r>
            <a:br>
              <a:rPr lang="en-US" sz="3100" dirty="0"/>
            </a:br>
            <a:br>
              <a:rPr lang="en-US" dirty="0"/>
            </a:br>
            <a:br>
              <a:rPr lang="en-US" dirty="0"/>
            </a:br>
            <a:r>
              <a:rPr lang="en-US" dirty="0"/>
              <a:t>When the Team Technical Foul is called, it is reported to the table as a Technical foul against  Team “A” </a:t>
            </a:r>
            <a:r>
              <a:rPr lang="en-US" i="1" u="sng" dirty="0">
                <a:solidFill>
                  <a:srgbClr val="0070C0"/>
                </a:solidFill>
              </a:rPr>
              <a:t>not A2</a:t>
            </a:r>
            <a:r>
              <a:rPr lang="en-US" dirty="0">
                <a:solidFill>
                  <a:srgbClr val="0070C0"/>
                </a:solidFill>
              </a:rPr>
              <a:t>.  </a:t>
            </a:r>
            <a:r>
              <a:rPr lang="en-US" dirty="0"/>
              <a:t>The same goes for reporting the warning to the table, it is a warning for </a:t>
            </a:r>
            <a:r>
              <a:rPr lang="en-US" i="1" u="sng" dirty="0">
                <a:solidFill>
                  <a:srgbClr val="FF0000"/>
                </a:solidFill>
              </a:rPr>
              <a:t>Faking Being Fouled </a:t>
            </a:r>
            <a:r>
              <a:rPr lang="en-US" dirty="0"/>
              <a:t>by Team “A”.   </a:t>
            </a:r>
            <a:br>
              <a:rPr lang="en-US" dirty="0"/>
            </a:br>
            <a:br>
              <a:rPr lang="en-US" dirty="0"/>
            </a:br>
            <a:r>
              <a:rPr lang="en-US" i="1" u="sng" dirty="0">
                <a:solidFill>
                  <a:srgbClr val="0070C0"/>
                </a:solidFill>
              </a:rPr>
              <a:t>If the coach asks which player it was on, you can advise them of the players number.</a:t>
            </a:r>
            <a:br>
              <a:rPr lang="en-US" sz="2200" i="1" u="sng" dirty="0">
                <a:solidFill>
                  <a:srgbClr val="0070C0"/>
                </a:solidFill>
              </a:rPr>
            </a:br>
            <a:endParaRPr lang="en-US" sz="2200" i="1" u="sng" dirty="0">
              <a:solidFill>
                <a:srgbClr val="0070C0"/>
              </a:solidFill>
            </a:endParaRPr>
          </a:p>
        </p:txBody>
      </p:sp>
    </p:spTree>
    <p:extLst>
      <p:ext uri="{BB962C8B-B14F-4D97-AF65-F5344CB8AC3E}">
        <p14:creationId xmlns:p14="http://schemas.microsoft.com/office/powerpoint/2010/main" val="265116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53D6-969A-5AF8-99C8-B83E5BC28FB0}"/>
              </a:ext>
            </a:extLst>
          </p:cNvPr>
          <p:cNvSpPr>
            <a:spLocks noGrp="1"/>
          </p:cNvSpPr>
          <p:nvPr>
            <p:ph type="title"/>
          </p:nvPr>
        </p:nvSpPr>
        <p:spPr/>
        <p:txBody>
          <a:bodyPr/>
          <a:lstStyle/>
          <a:p>
            <a:pPr algn="ctr"/>
            <a:r>
              <a:rPr lang="en-US" u="sng" dirty="0"/>
              <a:t>Points of Emphasis</a:t>
            </a:r>
          </a:p>
        </p:txBody>
      </p:sp>
      <p:sp>
        <p:nvSpPr>
          <p:cNvPr id="3" name="Content Placeholder 2">
            <a:extLst>
              <a:ext uri="{FF2B5EF4-FFF2-40B4-BE49-F238E27FC236}">
                <a16:creationId xmlns:a16="http://schemas.microsoft.com/office/drawing/2014/main" id="{D9714181-C5B5-A24F-414C-1B3FF324CA0B}"/>
              </a:ext>
            </a:extLst>
          </p:cNvPr>
          <p:cNvSpPr>
            <a:spLocks noGrp="1"/>
          </p:cNvSpPr>
          <p:nvPr>
            <p:ph idx="1"/>
          </p:nvPr>
        </p:nvSpPr>
        <p:spPr>
          <a:xfrm>
            <a:off x="1069848" y="2139696"/>
            <a:ext cx="8883836" cy="4401781"/>
          </a:xfrm>
        </p:spPr>
        <p:txBody>
          <a:bodyPr>
            <a:noAutofit/>
          </a:bodyPr>
          <a:lstStyle/>
          <a:p>
            <a:r>
              <a:rPr lang="en-US" sz="2400" dirty="0"/>
              <a:t>Enforce the Rules as Written</a:t>
            </a:r>
          </a:p>
          <a:p>
            <a:r>
              <a:rPr lang="en-US" sz="2400" dirty="0"/>
              <a:t>Screening</a:t>
            </a:r>
          </a:p>
          <a:p>
            <a:r>
              <a:rPr lang="en-US" sz="2400" dirty="0"/>
              <a:t>Traveling</a:t>
            </a:r>
          </a:p>
          <a:p>
            <a:r>
              <a:rPr lang="en-US" sz="2400" dirty="0"/>
              <a:t>Legal guarding Position</a:t>
            </a:r>
          </a:p>
          <a:p>
            <a:r>
              <a:rPr lang="en-US" sz="2400" dirty="0"/>
              <a:t>Post Play/Three seconds in the lane</a:t>
            </a:r>
          </a:p>
          <a:p>
            <a:r>
              <a:rPr lang="en-US" sz="2400" dirty="0"/>
              <a:t>Contact On and By the Ball Handler/Dribbler</a:t>
            </a:r>
          </a:p>
          <a:p>
            <a:r>
              <a:rPr lang="en-US" sz="2400" dirty="0"/>
              <a:t>Sporting Behavior/Conduct</a:t>
            </a:r>
          </a:p>
          <a:p>
            <a:r>
              <a:rPr lang="en-US" sz="2400" dirty="0"/>
              <a:t>Clamping</a:t>
            </a:r>
          </a:p>
        </p:txBody>
      </p:sp>
    </p:spTree>
    <p:extLst>
      <p:ext uri="{BB962C8B-B14F-4D97-AF65-F5344CB8AC3E}">
        <p14:creationId xmlns:p14="http://schemas.microsoft.com/office/powerpoint/2010/main" val="13492831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sz="4000" u="sng" dirty="0"/>
              <a:t>Mechanics:  </a:t>
            </a:r>
            <a:r>
              <a:rPr lang="en-US" sz="4000" dirty="0"/>
              <a:t>Reporting fouls to table</a:t>
            </a:r>
            <a:br>
              <a:rPr lang="en-US" dirty="0"/>
            </a:br>
            <a:br>
              <a:rPr lang="en-US" dirty="0"/>
            </a:br>
            <a:r>
              <a:rPr lang="en-US" dirty="0"/>
              <a:t>When reporting the new range of players numbers which are 0 and 00 up to 99.  The challenge is correctly reporting the number to the scorer’s table.</a:t>
            </a:r>
            <a:br>
              <a:rPr lang="en-US" dirty="0"/>
            </a:br>
            <a:br>
              <a:rPr lang="en-US" dirty="0"/>
            </a:br>
            <a:r>
              <a:rPr lang="en-US" dirty="0">
                <a:solidFill>
                  <a:srgbClr val="FF0000"/>
                </a:solidFill>
              </a:rPr>
              <a:t>*</a:t>
            </a:r>
            <a:r>
              <a:rPr lang="en-US" i="1" u="sng" dirty="0">
                <a:solidFill>
                  <a:srgbClr val="FF0000"/>
                </a:solidFill>
              </a:rPr>
              <a:t>It is imperative that we use a strong loud voice </a:t>
            </a:r>
            <a:r>
              <a:rPr lang="en-US" dirty="0"/>
              <a:t>to convey the numbers, coupled with the visual hand mechanic.  (#72 is verbalized seventy-two, not seven two).</a:t>
            </a:r>
            <a:br>
              <a:rPr lang="en-US" dirty="0"/>
            </a:br>
            <a:br>
              <a:rPr lang="en-US" dirty="0"/>
            </a:br>
            <a:endParaRPr lang="en-US" sz="2200" i="1" u="sng" dirty="0"/>
          </a:p>
        </p:txBody>
      </p:sp>
    </p:spTree>
    <p:extLst>
      <p:ext uri="{BB962C8B-B14F-4D97-AF65-F5344CB8AC3E}">
        <p14:creationId xmlns:p14="http://schemas.microsoft.com/office/powerpoint/2010/main" val="986888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sz="4000" u="sng" dirty="0"/>
              <a:t>Layered Plays:</a:t>
            </a:r>
            <a:br>
              <a:rPr lang="en-US" sz="4000" u="sng" dirty="0"/>
            </a:br>
            <a:br>
              <a:rPr lang="en-US" sz="4000" dirty="0"/>
            </a:br>
            <a:r>
              <a:rPr lang="en-US" sz="4000" b="0" dirty="0"/>
              <a:t>A layered play involves a foul or fouls during the live ball period and a foul or fouls during the dead ball period.</a:t>
            </a:r>
            <a:br>
              <a:rPr lang="en-US" b="0" dirty="0"/>
            </a:br>
            <a:br>
              <a:rPr lang="en-US" dirty="0"/>
            </a:br>
            <a:r>
              <a:rPr lang="en-US" dirty="0"/>
              <a:t>It is our job to identify what fouls occurred during the live and dead ball periods. We need to  determine the order to penalize the fouls.</a:t>
            </a:r>
            <a:endParaRPr lang="en-US" sz="2200" i="1" u="sng" dirty="0"/>
          </a:p>
        </p:txBody>
      </p:sp>
    </p:spTree>
    <p:extLst>
      <p:ext uri="{BB962C8B-B14F-4D97-AF65-F5344CB8AC3E}">
        <p14:creationId xmlns:p14="http://schemas.microsoft.com/office/powerpoint/2010/main" val="3083164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sz="4000" u="sng" dirty="0"/>
              <a:t>Layered Plays:</a:t>
            </a:r>
            <a:br>
              <a:rPr lang="en-US" sz="4000" u="sng" dirty="0"/>
            </a:br>
            <a:br>
              <a:rPr lang="en-US" sz="4000" dirty="0"/>
            </a:br>
            <a:r>
              <a:rPr lang="en-US" sz="3100" b="0" dirty="0"/>
              <a:t>A3 drives to the basket, when she goes up to score, she is fouled by B3 and misses.  A3 turns around and pushes B3. </a:t>
            </a:r>
            <a:br>
              <a:rPr lang="en-US" sz="3100" b="0" dirty="0"/>
            </a:br>
            <a:br>
              <a:rPr lang="en-US" sz="3100" b="0" dirty="0"/>
            </a:br>
            <a:r>
              <a:rPr lang="en-US" sz="3100" dirty="0"/>
              <a:t>How is this adjudicated?</a:t>
            </a:r>
            <a:endParaRPr lang="en-US" sz="3100" i="1" u="sng" dirty="0"/>
          </a:p>
        </p:txBody>
      </p:sp>
    </p:spTree>
    <p:extLst>
      <p:ext uri="{BB962C8B-B14F-4D97-AF65-F5344CB8AC3E}">
        <p14:creationId xmlns:p14="http://schemas.microsoft.com/office/powerpoint/2010/main" val="108026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sz="4000" u="sng" dirty="0"/>
              <a:t>Layered Plays:</a:t>
            </a:r>
            <a:br>
              <a:rPr lang="en-US" sz="4000" u="sng" dirty="0"/>
            </a:br>
            <a:br>
              <a:rPr lang="en-US" sz="4000" dirty="0"/>
            </a:br>
            <a:r>
              <a:rPr lang="en-US" sz="3100" b="0" dirty="0"/>
              <a:t>A3 shoots two free throws with no players on the lane line.  Any Team B player will shoot two free throws, with no players on the lane line for the intentional foul, followed by Team B awarded the ball at the division line opposite the scorer’s table.</a:t>
            </a:r>
            <a:br>
              <a:rPr lang="en-US" sz="3100" b="0" dirty="0"/>
            </a:br>
            <a:br>
              <a:rPr lang="en-US" sz="3100" b="0" dirty="0"/>
            </a:br>
            <a:r>
              <a:rPr lang="en-US" sz="3100" b="0" dirty="0"/>
              <a:t>A3 is charged with an Intentional Foul.</a:t>
            </a:r>
            <a:br>
              <a:rPr lang="en-US" sz="3100" b="0" dirty="0"/>
            </a:br>
            <a:r>
              <a:rPr lang="en-US" sz="3100" b="0" dirty="0"/>
              <a:t>B3 is charged with a Personal Foul.</a:t>
            </a:r>
            <a:endParaRPr lang="en-US" sz="3100" b="0" i="1" u="sng" dirty="0"/>
          </a:p>
        </p:txBody>
      </p:sp>
    </p:spTree>
    <p:extLst>
      <p:ext uri="{BB962C8B-B14F-4D97-AF65-F5344CB8AC3E}">
        <p14:creationId xmlns:p14="http://schemas.microsoft.com/office/powerpoint/2010/main" val="1064820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sz="4000" u="sng" dirty="0"/>
              <a:t>Layered Plays:</a:t>
            </a:r>
            <a:br>
              <a:rPr lang="en-US" sz="4000" u="sng" dirty="0"/>
            </a:br>
            <a:br>
              <a:rPr lang="en-US" sz="4000" dirty="0"/>
            </a:br>
            <a:r>
              <a:rPr lang="en-US" sz="3100" b="0" dirty="0"/>
              <a:t>A3 drives to the basket, when she goes up to score, she is fouled by B3 and misses the shot.  A3 turns around and pushes B3.  Followed by B1 pushing A3.</a:t>
            </a:r>
            <a:br>
              <a:rPr lang="en-US" sz="3100" b="0" dirty="0"/>
            </a:br>
            <a:br>
              <a:rPr lang="en-US" sz="3100" b="0" dirty="0"/>
            </a:br>
            <a:r>
              <a:rPr lang="en-US" sz="3100" dirty="0"/>
              <a:t>How is this adjudicated?</a:t>
            </a:r>
            <a:endParaRPr lang="en-US" sz="3100" i="1" u="sng" dirty="0"/>
          </a:p>
        </p:txBody>
      </p:sp>
    </p:spTree>
    <p:extLst>
      <p:ext uri="{BB962C8B-B14F-4D97-AF65-F5344CB8AC3E}">
        <p14:creationId xmlns:p14="http://schemas.microsoft.com/office/powerpoint/2010/main" val="3770504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1066800" y="1995055"/>
            <a:ext cx="8886884" cy="405246"/>
          </a:xfrm>
        </p:spPr>
        <p:txBody>
          <a:bodyPr>
            <a:normAutofit fontScale="90000"/>
          </a:bodyPr>
          <a:lstStyle/>
          <a:p>
            <a:r>
              <a:rPr lang="en-US" sz="4000" u="sng" dirty="0"/>
              <a:t>Layered Plays:</a:t>
            </a:r>
            <a:br>
              <a:rPr lang="en-US" sz="4000" u="sng" dirty="0"/>
            </a:br>
            <a:br>
              <a:rPr lang="en-US" sz="4000" dirty="0"/>
            </a:br>
            <a:r>
              <a:rPr lang="en-US" sz="3100" b="0" dirty="0"/>
              <a:t>A3 shoots two free throws with players on the lane line and play resumes from the outcome of the second free throw.  The Intentional Fouls by A3 and B1 are fouls of “equal gravity” and cancel each other out.</a:t>
            </a:r>
            <a:br>
              <a:rPr lang="en-US" sz="3100" b="0" dirty="0"/>
            </a:br>
            <a:br>
              <a:rPr lang="en-US" sz="3100" b="0" dirty="0"/>
            </a:br>
            <a:r>
              <a:rPr lang="en-US" sz="3100" b="0" dirty="0"/>
              <a:t>B3 is charged with a Personal Foul.</a:t>
            </a:r>
            <a:br>
              <a:rPr lang="en-US" sz="3100" b="0" dirty="0"/>
            </a:br>
            <a:r>
              <a:rPr lang="en-US" sz="3100" b="0" dirty="0"/>
              <a:t>A3 is charged with an Intentional Foul.</a:t>
            </a:r>
            <a:br>
              <a:rPr lang="en-US" sz="3100" b="0" dirty="0"/>
            </a:br>
            <a:r>
              <a:rPr lang="en-US" sz="3100" b="0" dirty="0"/>
              <a:t>B1  is charged with an Intentional Foul.</a:t>
            </a:r>
            <a:endParaRPr lang="en-US" sz="3100" b="0" i="1" u="sng" dirty="0"/>
          </a:p>
        </p:txBody>
      </p:sp>
    </p:spTree>
    <p:extLst>
      <p:ext uri="{BB962C8B-B14F-4D97-AF65-F5344CB8AC3E}">
        <p14:creationId xmlns:p14="http://schemas.microsoft.com/office/powerpoint/2010/main" val="363268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6401" y="3378954"/>
            <a:ext cx="6394567" cy="3479046"/>
          </a:xfrm>
          <a:custGeom>
            <a:avLst/>
            <a:gdLst/>
            <a:ahLst/>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3768F94E-2BF1-56A5-87AC-0C4270793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FD6B11-A90D-759A-4D72-F71EA5C5B94D}"/>
              </a:ext>
            </a:extLst>
          </p:cNvPr>
          <p:cNvSpPr>
            <a:spLocks noGrp="1"/>
          </p:cNvSpPr>
          <p:nvPr>
            <p:ph type="title"/>
          </p:nvPr>
        </p:nvSpPr>
        <p:spPr>
          <a:xfrm>
            <a:off x="956064" y="1143000"/>
            <a:ext cx="3267919" cy="3813619"/>
          </a:xfrm>
        </p:spPr>
        <p:txBody>
          <a:bodyPr vert="horz" lIns="91440" tIns="45720" rIns="91440" bIns="45720" rtlCol="0" anchor="b">
            <a:normAutofit fontScale="90000"/>
          </a:bodyPr>
          <a:lstStyle/>
          <a:p>
            <a:br>
              <a:rPr lang="en-US" dirty="0"/>
            </a:br>
            <a:br>
              <a:rPr lang="en-US" dirty="0"/>
            </a:br>
            <a:r>
              <a:rPr lang="en-US" dirty="0"/>
              <a:t>Thank you for your time!!!</a:t>
            </a:r>
            <a:br>
              <a:rPr lang="en-US" dirty="0"/>
            </a:br>
            <a:br>
              <a:rPr lang="en-US" dirty="0"/>
            </a:br>
            <a:br>
              <a:rPr lang="en-US" dirty="0"/>
            </a:br>
            <a:r>
              <a:rPr lang="en-US" dirty="0"/>
              <a:t>Good Luck this season…</a:t>
            </a:r>
            <a:br>
              <a:rPr lang="en-US" dirty="0"/>
            </a:br>
            <a:endParaRPr lang="en-US" i="1" u="sng" dirty="0"/>
          </a:p>
        </p:txBody>
      </p:sp>
      <p:pic>
        <p:nvPicPr>
          <p:cNvPr id="5" name="Picture 4" descr="A logo with a basketball and whistle&#10;&#10;Description automatically generated">
            <a:extLst>
              <a:ext uri="{FF2B5EF4-FFF2-40B4-BE49-F238E27FC236}">
                <a16:creationId xmlns:a16="http://schemas.microsoft.com/office/drawing/2014/main" id="{5467884E-0A7B-5BEC-F382-AC3602EA6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9373" y="989463"/>
            <a:ext cx="4850550" cy="4899546"/>
          </a:xfrm>
          <a:prstGeom prst="rect">
            <a:avLst/>
          </a:prstGeom>
        </p:spPr>
      </p:pic>
    </p:spTree>
    <p:extLst>
      <p:ext uri="{BB962C8B-B14F-4D97-AF65-F5344CB8AC3E}">
        <p14:creationId xmlns:p14="http://schemas.microsoft.com/office/powerpoint/2010/main" val="144071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6A23-0CF6-30A9-2B81-64183815A9E7}"/>
              </a:ext>
            </a:extLst>
          </p:cNvPr>
          <p:cNvSpPr>
            <a:spLocks noGrp="1"/>
          </p:cNvSpPr>
          <p:nvPr>
            <p:ph type="title"/>
          </p:nvPr>
        </p:nvSpPr>
        <p:spPr/>
        <p:txBody>
          <a:bodyPr/>
          <a:lstStyle/>
          <a:p>
            <a:pPr algn="ctr"/>
            <a:r>
              <a:rPr lang="en-US" u="sng" dirty="0"/>
              <a:t>Enforcing the Rules as Written</a:t>
            </a:r>
          </a:p>
        </p:txBody>
      </p:sp>
      <p:sp>
        <p:nvSpPr>
          <p:cNvPr id="3" name="Content Placeholder 2">
            <a:extLst>
              <a:ext uri="{FF2B5EF4-FFF2-40B4-BE49-F238E27FC236}">
                <a16:creationId xmlns:a16="http://schemas.microsoft.com/office/drawing/2014/main" id="{4BE15402-99CA-0FDB-931A-0F9044B7488C}"/>
              </a:ext>
            </a:extLst>
          </p:cNvPr>
          <p:cNvSpPr>
            <a:spLocks noGrp="1"/>
          </p:cNvSpPr>
          <p:nvPr>
            <p:ph idx="1"/>
          </p:nvPr>
        </p:nvSpPr>
        <p:spPr/>
        <p:txBody>
          <a:bodyPr>
            <a:noAutofit/>
          </a:bodyPr>
          <a:lstStyle/>
          <a:p>
            <a:r>
              <a:rPr lang="en-US" sz="2400" dirty="0"/>
              <a:t>Officials are tasked with ensuring teams play within the rules.  The rules basically guarantee fair play to the end that no player and neither team gains an unfair advantage over an opponent.  </a:t>
            </a:r>
          </a:p>
          <a:p>
            <a:r>
              <a:rPr lang="en-US" sz="2400" dirty="0"/>
              <a:t>When officials do not enforce the playing rules, it impacts the purpose of the playing rules.  There is no room for </a:t>
            </a:r>
            <a:r>
              <a:rPr lang="en-US" sz="2400" b="1" i="1" dirty="0"/>
              <a:t>personal philosophies </a:t>
            </a:r>
            <a:r>
              <a:rPr lang="en-US" sz="2400" dirty="0"/>
              <a:t>or using “ </a:t>
            </a:r>
            <a:r>
              <a:rPr lang="en-US" sz="2400" b="1" i="1" dirty="0"/>
              <a:t>game management</a:t>
            </a:r>
            <a:r>
              <a:rPr lang="en-US" sz="2400" dirty="0"/>
              <a:t>” to ignore enforcing a playing rule. </a:t>
            </a:r>
          </a:p>
          <a:p>
            <a:r>
              <a:rPr lang="en-US" sz="2400" dirty="0"/>
              <a:t>Let’s be consistent from game to game and it starts in the pregame.</a:t>
            </a:r>
          </a:p>
        </p:txBody>
      </p:sp>
    </p:spTree>
    <p:extLst>
      <p:ext uri="{BB962C8B-B14F-4D97-AF65-F5344CB8AC3E}">
        <p14:creationId xmlns:p14="http://schemas.microsoft.com/office/powerpoint/2010/main" val="116772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9CB65-3491-E93F-C55C-046EA5EF049C}"/>
              </a:ext>
            </a:extLst>
          </p:cNvPr>
          <p:cNvSpPr>
            <a:spLocks noGrp="1"/>
          </p:cNvSpPr>
          <p:nvPr>
            <p:ph type="title"/>
          </p:nvPr>
        </p:nvSpPr>
        <p:spPr/>
        <p:txBody>
          <a:bodyPr/>
          <a:lstStyle/>
          <a:p>
            <a:pPr algn="ctr"/>
            <a:r>
              <a:rPr lang="en-US" u="sng" dirty="0"/>
              <a:t>Screening</a:t>
            </a:r>
          </a:p>
        </p:txBody>
      </p:sp>
      <p:sp>
        <p:nvSpPr>
          <p:cNvPr id="3" name="Content Placeholder 2">
            <a:extLst>
              <a:ext uri="{FF2B5EF4-FFF2-40B4-BE49-F238E27FC236}">
                <a16:creationId xmlns:a16="http://schemas.microsoft.com/office/drawing/2014/main" id="{CE5FA7BB-83D6-1315-D424-C1C7A731EEF9}"/>
              </a:ext>
            </a:extLst>
          </p:cNvPr>
          <p:cNvSpPr>
            <a:spLocks noGrp="1"/>
          </p:cNvSpPr>
          <p:nvPr>
            <p:ph idx="1"/>
          </p:nvPr>
        </p:nvSpPr>
        <p:spPr/>
        <p:txBody>
          <a:bodyPr/>
          <a:lstStyle/>
          <a:p>
            <a:endParaRPr lang="en-US" dirty="0"/>
          </a:p>
          <a:p>
            <a:r>
              <a:rPr lang="en-US" sz="2400" dirty="0"/>
              <a:t>Knowing what constitutes a legal screen is imperative.</a:t>
            </a:r>
          </a:p>
          <a:p>
            <a:r>
              <a:rPr lang="en-US" sz="2400" dirty="0"/>
              <a:t>Screeners must establish a legal position without causing contact.  </a:t>
            </a:r>
          </a:p>
          <a:p>
            <a:r>
              <a:rPr lang="en-US" sz="2400" dirty="0"/>
              <a:t>Following a legal screen, a screener is permitted to roll.</a:t>
            </a:r>
          </a:p>
          <a:p>
            <a:r>
              <a:rPr lang="en-US" sz="2400" dirty="0"/>
              <a:t>Lastly, defenders cannot be permitted to hold, reroute, push screeners or push through legal screens.</a:t>
            </a:r>
          </a:p>
          <a:p>
            <a:endParaRPr lang="en-US" dirty="0"/>
          </a:p>
        </p:txBody>
      </p:sp>
    </p:spTree>
    <p:extLst>
      <p:ext uri="{BB962C8B-B14F-4D97-AF65-F5344CB8AC3E}">
        <p14:creationId xmlns:p14="http://schemas.microsoft.com/office/powerpoint/2010/main" val="199348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E7B5A-D446-71AB-5261-8D87B39DB652}"/>
              </a:ext>
            </a:extLst>
          </p:cNvPr>
          <p:cNvSpPr>
            <a:spLocks noGrp="1"/>
          </p:cNvSpPr>
          <p:nvPr>
            <p:ph type="title"/>
          </p:nvPr>
        </p:nvSpPr>
        <p:spPr>
          <a:xfrm>
            <a:off x="1066800" y="866501"/>
            <a:ext cx="8886884" cy="953669"/>
          </a:xfrm>
        </p:spPr>
        <p:txBody>
          <a:bodyPr/>
          <a:lstStyle/>
          <a:p>
            <a:pPr algn="ctr"/>
            <a:r>
              <a:rPr lang="en-US" u="sng" dirty="0"/>
              <a:t>Traveling</a:t>
            </a:r>
          </a:p>
        </p:txBody>
      </p:sp>
      <p:sp>
        <p:nvSpPr>
          <p:cNvPr id="3" name="Content Placeholder 2">
            <a:extLst>
              <a:ext uri="{FF2B5EF4-FFF2-40B4-BE49-F238E27FC236}">
                <a16:creationId xmlns:a16="http://schemas.microsoft.com/office/drawing/2014/main" id="{CB939ADE-EB31-0596-6DDB-CA35D0ECDBFC}"/>
              </a:ext>
            </a:extLst>
          </p:cNvPr>
          <p:cNvSpPr>
            <a:spLocks noGrp="1"/>
          </p:cNvSpPr>
          <p:nvPr>
            <p:ph idx="1"/>
          </p:nvPr>
        </p:nvSpPr>
        <p:spPr/>
        <p:txBody>
          <a:bodyPr>
            <a:normAutofit/>
          </a:bodyPr>
          <a:lstStyle/>
          <a:p>
            <a:endParaRPr lang="en-US" sz="2400" dirty="0"/>
          </a:p>
          <a:p>
            <a:r>
              <a:rPr lang="en-US" sz="2400" dirty="0"/>
              <a:t>The pre-dribble travel (lifting and replanting the pivot foot, split-feet, and running start)</a:t>
            </a:r>
          </a:p>
          <a:p>
            <a:r>
              <a:rPr lang="en-US" sz="2400" dirty="0"/>
              <a:t>The spin move to the basket, the “Euro” step and perimeter shooters taking an extra “hop” just after they receive the ball or just before releasing the try.</a:t>
            </a:r>
          </a:p>
          <a:p>
            <a:r>
              <a:rPr lang="en-US" sz="2400" i="1" dirty="0">
                <a:solidFill>
                  <a:srgbClr val="FF0000"/>
                </a:solidFill>
              </a:rPr>
              <a:t>Focus on identifying the pivot foot</a:t>
            </a:r>
            <a:r>
              <a:rPr lang="en-US" sz="2400" dirty="0"/>
              <a:t>.</a:t>
            </a:r>
          </a:p>
        </p:txBody>
      </p:sp>
    </p:spTree>
    <p:extLst>
      <p:ext uri="{BB962C8B-B14F-4D97-AF65-F5344CB8AC3E}">
        <p14:creationId xmlns:p14="http://schemas.microsoft.com/office/powerpoint/2010/main" val="286530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7864-6FF0-FB39-9ECF-4428F3665E4C}"/>
              </a:ext>
            </a:extLst>
          </p:cNvPr>
          <p:cNvSpPr>
            <a:spLocks noGrp="1"/>
          </p:cNvSpPr>
          <p:nvPr>
            <p:ph type="title"/>
          </p:nvPr>
        </p:nvSpPr>
        <p:spPr/>
        <p:txBody>
          <a:bodyPr/>
          <a:lstStyle/>
          <a:p>
            <a:pPr algn="ctr"/>
            <a:r>
              <a:rPr lang="en-US" u="sng" dirty="0"/>
              <a:t>Legal Guarding Position</a:t>
            </a:r>
          </a:p>
        </p:txBody>
      </p:sp>
      <p:sp>
        <p:nvSpPr>
          <p:cNvPr id="3" name="Content Placeholder 2">
            <a:extLst>
              <a:ext uri="{FF2B5EF4-FFF2-40B4-BE49-F238E27FC236}">
                <a16:creationId xmlns:a16="http://schemas.microsoft.com/office/drawing/2014/main" id="{14BE3155-6556-FC8E-7FE0-991555E68673}"/>
              </a:ext>
            </a:extLst>
          </p:cNvPr>
          <p:cNvSpPr>
            <a:spLocks noGrp="1"/>
          </p:cNvSpPr>
          <p:nvPr>
            <p:ph idx="1"/>
          </p:nvPr>
        </p:nvSpPr>
        <p:spPr/>
        <p:txBody>
          <a:bodyPr>
            <a:normAutofit fontScale="92500" lnSpcReduction="20000"/>
          </a:bodyPr>
          <a:lstStyle/>
          <a:p>
            <a:endParaRPr lang="en-US" sz="2400" dirty="0"/>
          </a:p>
          <a:p>
            <a:r>
              <a:rPr lang="en-US" sz="2400" dirty="0"/>
              <a:t>Obtaining </a:t>
            </a:r>
            <a:r>
              <a:rPr lang="en-US" sz="2400" i="1" dirty="0">
                <a:solidFill>
                  <a:schemeClr val="accent1"/>
                </a:solidFill>
              </a:rPr>
              <a:t>an initial legal </a:t>
            </a:r>
            <a:r>
              <a:rPr lang="en-US" sz="2400" dirty="0"/>
              <a:t>guarding position on the player with the ball, time and distance are </a:t>
            </a:r>
            <a:r>
              <a:rPr lang="en-US" sz="2400" i="1" u="sng" dirty="0">
                <a:solidFill>
                  <a:srgbClr val="FF0000"/>
                </a:solidFill>
              </a:rPr>
              <a:t>NOT</a:t>
            </a:r>
            <a:r>
              <a:rPr lang="en-US" sz="2400" dirty="0"/>
              <a:t> required. Two feet on the floor and torso must be facing the opponent.  </a:t>
            </a:r>
          </a:p>
          <a:p>
            <a:r>
              <a:rPr lang="en-US" sz="2400" dirty="0"/>
              <a:t>Officials must recognize when a defender obtains and maintains legal guarding position to correctly rule on block/charge plays and </a:t>
            </a:r>
            <a:r>
              <a:rPr lang="en-US" sz="2400" i="1" dirty="0">
                <a:solidFill>
                  <a:srgbClr val="FF0000"/>
                </a:solidFill>
              </a:rPr>
              <a:t>should not default to a block</a:t>
            </a:r>
            <a:r>
              <a:rPr lang="en-US" sz="2400" dirty="0"/>
              <a:t>.</a:t>
            </a:r>
          </a:p>
          <a:p>
            <a:r>
              <a:rPr lang="en-US" sz="2400" dirty="0"/>
              <a:t>Defenders can move east, west or south.  When they step </a:t>
            </a:r>
            <a:r>
              <a:rPr lang="en-US" sz="2400" u="sng" dirty="0">
                <a:solidFill>
                  <a:srgbClr val="0070C0"/>
                </a:solidFill>
              </a:rPr>
              <a:t>forward or north </a:t>
            </a:r>
            <a:r>
              <a:rPr lang="en-US" sz="2400" dirty="0"/>
              <a:t>it would be a block.</a:t>
            </a:r>
          </a:p>
        </p:txBody>
      </p:sp>
    </p:spTree>
    <p:extLst>
      <p:ext uri="{BB962C8B-B14F-4D97-AF65-F5344CB8AC3E}">
        <p14:creationId xmlns:p14="http://schemas.microsoft.com/office/powerpoint/2010/main" val="76879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1256-D096-E464-1DDE-93F758387390}"/>
              </a:ext>
            </a:extLst>
          </p:cNvPr>
          <p:cNvSpPr>
            <a:spLocks noGrp="1"/>
          </p:cNvSpPr>
          <p:nvPr>
            <p:ph type="title"/>
          </p:nvPr>
        </p:nvSpPr>
        <p:spPr/>
        <p:txBody>
          <a:bodyPr/>
          <a:lstStyle/>
          <a:p>
            <a:pPr algn="ctr"/>
            <a:r>
              <a:rPr lang="en-US" u="sng" dirty="0"/>
              <a:t>Post Play/Three Seconds in the Lane</a:t>
            </a:r>
          </a:p>
        </p:txBody>
      </p:sp>
      <p:sp>
        <p:nvSpPr>
          <p:cNvPr id="3" name="Content Placeholder 2">
            <a:extLst>
              <a:ext uri="{FF2B5EF4-FFF2-40B4-BE49-F238E27FC236}">
                <a16:creationId xmlns:a16="http://schemas.microsoft.com/office/drawing/2014/main" id="{BB851A1C-8D80-89A5-446F-ACB6AFB6B1AE}"/>
              </a:ext>
            </a:extLst>
          </p:cNvPr>
          <p:cNvSpPr>
            <a:spLocks noGrp="1"/>
          </p:cNvSpPr>
          <p:nvPr>
            <p:ph idx="1"/>
          </p:nvPr>
        </p:nvSpPr>
        <p:spPr/>
        <p:txBody>
          <a:bodyPr>
            <a:normAutofit lnSpcReduction="10000"/>
          </a:bodyPr>
          <a:lstStyle/>
          <a:p>
            <a:r>
              <a:rPr lang="en-US" sz="2400" dirty="0"/>
              <a:t>Once a player has legally obtained their position as a defender on an offensive post player, they can neither displace their opponent nor be displaced.</a:t>
            </a:r>
          </a:p>
          <a:p>
            <a:r>
              <a:rPr lang="en-US" sz="2400" dirty="0"/>
              <a:t>It does not matter whether the offensive post player is “involved in the play” or not to be in violation of the three second rule.</a:t>
            </a:r>
          </a:p>
          <a:p>
            <a:r>
              <a:rPr lang="en-US" sz="2400" dirty="0"/>
              <a:t>When this violation is not ruled, the offensive team gains an unfair advantage and increases physically.</a:t>
            </a:r>
          </a:p>
        </p:txBody>
      </p:sp>
    </p:spTree>
    <p:extLst>
      <p:ext uri="{BB962C8B-B14F-4D97-AF65-F5344CB8AC3E}">
        <p14:creationId xmlns:p14="http://schemas.microsoft.com/office/powerpoint/2010/main" val="346670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D6AFA-E91B-879E-D66A-F9DBA40FCDBD}"/>
              </a:ext>
            </a:extLst>
          </p:cNvPr>
          <p:cNvSpPr>
            <a:spLocks noGrp="1"/>
          </p:cNvSpPr>
          <p:nvPr>
            <p:ph type="title"/>
          </p:nvPr>
        </p:nvSpPr>
        <p:spPr/>
        <p:txBody>
          <a:bodyPr>
            <a:normAutofit/>
          </a:bodyPr>
          <a:lstStyle/>
          <a:p>
            <a:pPr algn="ctr"/>
            <a:r>
              <a:rPr lang="en-US" u="sng" dirty="0"/>
              <a:t>Contact On &amp; By the Ball Handler/Dribbler</a:t>
            </a:r>
          </a:p>
        </p:txBody>
      </p:sp>
      <p:sp>
        <p:nvSpPr>
          <p:cNvPr id="3" name="Content Placeholder 2">
            <a:extLst>
              <a:ext uri="{FF2B5EF4-FFF2-40B4-BE49-F238E27FC236}">
                <a16:creationId xmlns:a16="http://schemas.microsoft.com/office/drawing/2014/main" id="{772BA9D6-7A42-91D5-BAB3-A14D786438B1}"/>
              </a:ext>
            </a:extLst>
          </p:cNvPr>
          <p:cNvSpPr>
            <a:spLocks noGrp="1"/>
          </p:cNvSpPr>
          <p:nvPr>
            <p:ph idx="1"/>
          </p:nvPr>
        </p:nvSpPr>
        <p:spPr/>
        <p:txBody>
          <a:bodyPr>
            <a:noAutofit/>
          </a:bodyPr>
          <a:lstStyle/>
          <a:p>
            <a:r>
              <a:rPr lang="en-US" sz="2400" dirty="0"/>
              <a:t>Illegal contact on the ball handler/dribbler is inhibiting the ability of teams to start their offense.</a:t>
            </a:r>
          </a:p>
          <a:p>
            <a:r>
              <a:rPr lang="en-US" sz="2400" dirty="0"/>
              <a:t>Measure up or “hot stove” touch is permitted to gauge distance.</a:t>
            </a:r>
          </a:p>
          <a:p>
            <a:r>
              <a:rPr lang="en-US" sz="2400" dirty="0">
                <a:solidFill>
                  <a:srgbClr val="FFC000"/>
                </a:solidFill>
              </a:rPr>
              <a:t>Armbars</a:t>
            </a:r>
            <a:r>
              <a:rPr lang="en-US" sz="2400" dirty="0"/>
              <a:t> and </a:t>
            </a:r>
            <a:r>
              <a:rPr lang="en-US" sz="2400" dirty="0">
                <a:solidFill>
                  <a:srgbClr val="FFC000"/>
                </a:solidFill>
              </a:rPr>
              <a:t>two hands </a:t>
            </a:r>
            <a:r>
              <a:rPr lang="en-US" sz="2400" dirty="0"/>
              <a:t>on the offensive player are </a:t>
            </a:r>
            <a:r>
              <a:rPr lang="en-US" sz="2400" b="1" i="1" u="sng" dirty="0">
                <a:solidFill>
                  <a:srgbClr val="FF0000"/>
                </a:solidFill>
              </a:rPr>
              <a:t>AUTOMATIC</a:t>
            </a:r>
            <a:r>
              <a:rPr lang="en-US" sz="2400" dirty="0"/>
              <a:t> fouls.</a:t>
            </a:r>
          </a:p>
          <a:p>
            <a:r>
              <a:rPr lang="en-US" sz="2400" dirty="0"/>
              <a:t>Defenders body contact by body bumping or leaning their torso into the dribbler which affects their rhythm, speed, balance or quickness is a foul.  </a:t>
            </a:r>
          </a:p>
        </p:txBody>
      </p:sp>
    </p:spTree>
    <p:extLst>
      <p:ext uri="{BB962C8B-B14F-4D97-AF65-F5344CB8AC3E}">
        <p14:creationId xmlns:p14="http://schemas.microsoft.com/office/powerpoint/2010/main" val="2306031503"/>
      </p:ext>
    </p:extLst>
  </p:cSld>
  <p:clrMapOvr>
    <a:masterClrMapping/>
  </p:clrMapOvr>
</p:sld>
</file>

<file path=ppt/theme/theme1.xml><?xml version="1.0" encoding="utf-8"?>
<a:theme xmlns:a="http://schemas.openxmlformats.org/drawingml/2006/main" name="SwellVTI">
  <a:themeElements>
    <a:clrScheme name="Swell">
      <a:dk1>
        <a:sysClr val="windowText" lastClr="000000"/>
      </a:dk1>
      <a:lt1>
        <a:sysClr val="window" lastClr="FFFFFF"/>
      </a:lt1>
      <a:dk2>
        <a:srgbClr val="233B47"/>
      </a:dk2>
      <a:lt2>
        <a:srgbClr val="FEEFD9"/>
      </a:lt2>
      <a:accent1>
        <a:srgbClr val="16AEA7"/>
      </a:accent1>
      <a:accent2>
        <a:srgbClr val="618F88"/>
      </a:accent2>
      <a:accent3>
        <a:srgbClr val="7A9973"/>
      </a:accent3>
      <a:accent4>
        <a:srgbClr val="8AAE8E"/>
      </a:accent4>
      <a:accent5>
        <a:srgbClr val="EB8F60"/>
      </a:accent5>
      <a:accent6>
        <a:srgbClr val="E57A6F"/>
      </a:accent6>
      <a:hlink>
        <a:srgbClr val="13968F"/>
      </a:hlink>
      <a:folHlink>
        <a:srgbClr val="E56152"/>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docProps/app.xml><?xml version="1.0" encoding="utf-8"?>
<Properties xmlns="http://schemas.openxmlformats.org/officeDocument/2006/extended-properties" xmlns:vt="http://schemas.openxmlformats.org/officeDocument/2006/docPropsVTypes">
  <TotalTime>1091</TotalTime>
  <Words>2936</Words>
  <Application>Microsoft Office PowerPoint</Application>
  <PresentationFormat>Widescreen</PresentationFormat>
  <Paragraphs>100</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Neue Haas Grotesk Text Pro</vt:lpstr>
      <vt:lpstr>SwellVTI</vt:lpstr>
      <vt:lpstr> 2024 Rules Interpretation        Meeting  September 29, 2024  Wade Reid NYSGBOA Rules Interpreter wreid1111@gmail.com </vt:lpstr>
      <vt:lpstr>PowerPoint Presentation</vt:lpstr>
      <vt:lpstr>Points of Emphasis</vt:lpstr>
      <vt:lpstr>Enforcing the Rules as Written</vt:lpstr>
      <vt:lpstr>Screening</vt:lpstr>
      <vt:lpstr>Traveling</vt:lpstr>
      <vt:lpstr>Legal Guarding Position</vt:lpstr>
      <vt:lpstr>Post Play/Three Seconds in the Lane</vt:lpstr>
      <vt:lpstr>Contact On &amp; By the Ball Handler/Dribbler</vt:lpstr>
      <vt:lpstr>Sporting Behavior/Conduct</vt:lpstr>
      <vt:lpstr>Clamping</vt:lpstr>
      <vt:lpstr>2024-25 Girls HS Rule Modifications</vt:lpstr>
      <vt:lpstr>2024-25 Girls HS Rule Modifications Continued</vt:lpstr>
      <vt:lpstr>2024-2025 Girls HS Rule Modifications Continued</vt:lpstr>
      <vt:lpstr>2024-2025 Girls HS Rule Modifications Continued</vt:lpstr>
      <vt:lpstr>2024-2025 Girls HS Rule Modifications Continued</vt:lpstr>
      <vt:lpstr>2024-2025 Girls HS Rule Modifications Continued</vt:lpstr>
      <vt:lpstr>JEWELRY:</vt:lpstr>
      <vt:lpstr>Faking Being Fouled Mechanic  The mechanic for Faking Being Fouled is:  Two arms at the shoulder lever, with open palms move the arms downward, pointing toward the floor.  This mechanic is used for the warning, as well as the delayed Technical Foul if there is an immediate opportunity to score.   Examples to follow……..</vt:lpstr>
      <vt:lpstr>           Faking Being Fouled Scenario’s  A1 driving to the basket to score and B1 “Flops”.  Team B has already received a Team warning earlier in the game for faking being fouled.   1- Ignore the “Flop” as A1 wasn’t impeded on her drive to the basket.  2- The official shows the “flopping” mechanic and waits to see the outcome of the immediate drive to the basket before calling a Team Technical Foul.  3- The official calls a Team Technical Foul and kills the play.</vt:lpstr>
      <vt:lpstr>            Faking Being Fouled Scenario’s  A1 driving to the basket to score and B1 “Flops”.  Team B has already received a Team warning earlier in the game for faking being fouled.   1- Ignore the “Flop” as A1 wasn’t impeded on her drive to the basket.  2- The official shows the “flopping” mechanic and waits to see the outcome of the immediate drive to the basket before calling a Team Technical Foul.  3- The official calls a Team Technical Foul and kills the play.</vt:lpstr>
      <vt:lpstr>             Faking Being Fouled Scenario’s  A1 driving to the basket and B1 “Flops”, A1 then passes to A5 behind the three-point line.  Team B has already received a Team warning earlier in the game for faking being fouled.  1- Ignore the “Flop” as A1 wasn’t impeded on her drive to the basket.  2- The official shows the “flopping” mechanic and waits to see the outcome of the shot before calling a Team Technical Foul.  3- The official shows the “flopping” mechanic and calls a Team Technical Foul once the ball is passed to A5.</vt:lpstr>
      <vt:lpstr>             Faking Being Fouled Scenario’s  A1 driving to the basket and B1 “Flops”, A1 then passes to A5 behind the three-point line.  Team B has already received a Team warning earlier in the game for faking being fouled.  1- Ignore the “Flop” as A1 wasn’t impeded on her drive to the basket.  2- The official shows the “flopping” mechanic and waits to see the outcome of the shot before calling a Team Technical Foul.  3- The official shows the “flopping” mechanic and calls a Team Technical Foul once the ball is passed to A5.</vt:lpstr>
      <vt:lpstr>             Faking Being Fouled Scenario’s  A1 is driving to the basket and “Head Bob’s” as if she was being held by B1.  Team A has already received a Team warning earlier in the game for faking being fouled.   1- Ignore the incidental contact and allow A1 to continue to the goal.  2- Call a “player/substitute” Technical Foul immediately.  3- Call a Team Technical Foul immediately.  </vt:lpstr>
      <vt:lpstr>             Faking Being Fouled Scenario’s  A1 is driving to the basket and “Head Bob’s” as if she was being held by B1.  Team A has already received a Team warning earlier in the game for faking being fouled.   1- Ignore the incidental contact and allow A1 to continue to the goal.  2- Call a “player/substitute” Technical Foul immediately.  3- Call a Team Technical Foul immediately.  </vt:lpstr>
      <vt:lpstr>             Faking Being Fouled Scenario’s  A1 driving to the basket and B1 “Flops”, A1 misses her layup, gets her own rebound and dribbles back out front to reset her offensive set.  Team B has already received a Team warning earlier in the game for “flopping.”  1- Ignore the “Flop” as A1 wasn’t impeded on her drive to the basket.  2- The official shows the “flopping” mechanic and waits to see the outcome of the drive to the basket, once A1 gets the rebound and dribbles the ball out the official calls a Team Technical Foul.  3- The official calls a Team Technical foul and kills the play.</vt:lpstr>
      <vt:lpstr>             Faking Being Fouled Scenario’s  A1 driving to the basket and B1 “Flops”, A1 misses her layup, gets her own rebound and dribbles back out front to reset her offensive set.  Team B has already received a Team warning earlier in the game for “flopping.”  1- Ignore the “Flop” as A1 wasn’t impeded on her drive to the basket.  2- The official shows the “flopping” mechanic and waits to see the outcome of the drive to the basket, once A1 gets the rebound and dribbles the ball out the official calls a Team Technical Foul.  3- The official calls a Team Technical foul and kills the play.</vt:lpstr>
      <vt:lpstr>Team Technical Fouls: count toward Team totals  A team shall be assessed a Team Technical Foul after a team warning has been issued for each infraction:  1-Delaying the game on a throw in, free throw and huddling.  2-Failing to have the court ready for play after the final horn.  3-Breaking the boundary plane by the defense.  4-Interfering with the ball after a goal or failing to immediately pass to the nearest official.  5-Faking being fouled.  </vt:lpstr>
      <vt:lpstr>Team Technical Fouls: count toward Team totals   When the Team Technical Foul is called, it is reported to the table as a Technical foul against  Team “A” not A2.  The same goes for reporting the warning to the table, it is a warning for Faking Being Fouled by Team “A”.     If the coach asks which player it was on, you can advise them of the players number. </vt:lpstr>
      <vt:lpstr>Mechanics:  Reporting fouls to table  When reporting the new range of players numbers which are 0 and 00 up to 99.  The challenge is correctly reporting the number to the scorer’s table.  *It is imperative that we use a strong loud voice to convey the numbers, coupled with the visual hand mechanic.  (#72 is verbalized seventy-two, not seven two).  </vt:lpstr>
      <vt:lpstr>Layered Plays:  A layered play involves a foul or fouls during the live ball period and a foul or fouls during the dead ball period.  It is our job to identify what fouls occurred during the live and dead ball periods. We need to  determine the order to penalize the fouls.</vt:lpstr>
      <vt:lpstr>Layered Plays:  A3 drives to the basket, when she goes up to score, she is fouled by B3 and misses.  A3 turns around and pushes B3.   How is this adjudicated?</vt:lpstr>
      <vt:lpstr>Layered Plays:  A3 shoots two free throws with no players on the lane line.  Any Team B player will shoot two free throws, with no players on the lane line for the intentional foul, followed by Team B awarded the ball at the division line opposite the scorer’s table.  A3 is charged with an Intentional Foul. B3 is charged with a Personal Foul.</vt:lpstr>
      <vt:lpstr>Layered Plays:  A3 drives to the basket, when she goes up to score, she is fouled by B3 and misses the shot.  A3 turns around and pushes B3.  Followed by B1 pushing A3.  How is this adjudicated?</vt:lpstr>
      <vt:lpstr>Layered Plays:  A3 shoots two free throws with players on the lane line and play resumes from the outcome of the second free throw.  The Intentional Fouls by A3 and B1 are fouls of “equal gravity” and cancel each other out.  B3 is charged with a Personal Foul. A3 is charged with an Intentional Foul. B1  is charged with an Intentional Foul.</vt:lpstr>
      <vt:lpstr>  Thank you for your time!!!   Good Luck this season…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2023 Rules Interpretation  Meeting  October 1, 2023 Wade Reid </dc:title>
  <dc:creator>W Reid</dc:creator>
  <cp:lastModifiedBy>W Reid</cp:lastModifiedBy>
  <cp:revision>2</cp:revision>
  <cp:lastPrinted>2023-09-29T21:25:23Z</cp:lastPrinted>
  <dcterms:created xsi:type="dcterms:W3CDTF">2023-09-24T17:43:11Z</dcterms:created>
  <dcterms:modified xsi:type="dcterms:W3CDTF">2024-09-27T19:27:26Z</dcterms:modified>
</cp:coreProperties>
</file>